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937" r:id="rId2"/>
    <p:sldId id="938" r:id="rId3"/>
    <p:sldId id="939" r:id="rId4"/>
    <p:sldId id="928" r:id="rId5"/>
    <p:sldId id="854" r:id="rId6"/>
    <p:sldId id="852" r:id="rId7"/>
    <p:sldId id="856" r:id="rId8"/>
    <p:sldId id="855" r:id="rId9"/>
    <p:sldId id="936" r:id="rId10"/>
    <p:sldId id="877" r:id="rId11"/>
    <p:sldId id="878" r:id="rId12"/>
    <p:sldId id="932" r:id="rId13"/>
    <p:sldId id="853" r:id="rId14"/>
    <p:sldId id="940" r:id="rId15"/>
    <p:sldId id="942" r:id="rId16"/>
    <p:sldId id="944" r:id="rId17"/>
    <p:sldId id="945" r:id="rId18"/>
    <p:sldId id="947" r:id="rId19"/>
    <p:sldId id="951" r:id="rId20"/>
    <p:sldId id="95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BE0E3"/>
    <a:srgbClr val="990000"/>
    <a:srgbClr val="666666"/>
    <a:srgbClr val="FE78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90" autoAdjust="0"/>
  </p:normalViewPr>
  <p:slideViewPr>
    <p:cSldViewPr>
      <p:cViewPr varScale="1">
        <p:scale>
          <a:sx n="65" d="100"/>
          <a:sy n="65" d="100"/>
        </p:scale>
        <p:origin x="-120" y="-204"/>
      </p:cViewPr>
      <p:guideLst>
        <p:guide orient="horz" pos="144"/>
        <p:guide pos="624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1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B950-1256-4DE3-B979-013298CA2E94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2F55-8D3B-4C8C-B80D-09DA6CDE0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7307C7-525B-4A7F-8B66-260E13BDE2DA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19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810" y="1201510"/>
            <a:ext cx="424770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10" y="1163105"/>
            <a:ext cx="5111750" cy="46470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32220" cy="41829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21336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67000" y="1219200"/>
            <a:ext cx="2133600" cy="2247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67000" y="3619500"/>
            <a:ext cx="2133600" cy="2247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66999" y="1219200"/>
            <a:ext cx="5630285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67000" y="3619500"/>
            <a:ext cx="6129550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08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74136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5825" y="1651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4419600" cy="464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347781"/>
            <a:ext cx="9144000" cy="51022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50" name="Picture 8" descr="OSU_99000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7712" y="6402562"/>
            <a:ext cx="406078" cy="40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741363"/>
            <a:ext cx="91440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Helvetica-Light" pitchFamily="34" charset="0"/>
            </a:endParaRPr>
          </a:p>
        </p:txBody>
      </p:sp>
      <p:cxnSp>
        <p:nvCxnSpPr>
          <p:cNvPr id="6153" name="Straight Connector 15"/>
          <p:cNvCxnSpPr>
            <a:cxnSpLocks noChangeShapeType="1"/>
          </p:cNvCxnSpPr>
          <p:nvPr userDrawn="1"/>
        </p:nvCxnSpPr>
        <p:spPr bwMode="auto">
          <a:xfrm>
            <a:off x="6377035" y="6616615"/>
            <a:ext cx="1651415" cy="0"/>
          </a:xfrm>
          <a:prstGeom prst="line">
            <a:avLst/>
          </a:prstGeom>
          <a:noFill/>
          <a:ln w="12700" algn="ctr">
            <a:solidFill>
              <a:srgbClr val="990000"/>
            </a:solidFill>
            <a:round/>
            <a:headEnd/>
            <a:tailEnd/>
          </a:ln>
        </p:spPr>
      </p:cxnSp>
      <p:sp>
        <p:nvSpPr>
          <p:cNvPr id="14" name="TextBox 13"/>
          <p:cNvSpPr txBox="1"/>
          <p:nvPr userDrawn="1"/>
        </p:nvSpPr>
        <p:spPr>
          <a:xfrm>
            <a:off x="1422790" y="6631601"/>
            <a:ext cx="1228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6 March 2013</a:t>
            </a:r>
            <a:endParaRPr lang="en-US" sz="800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51750" y="6386185"/>
            <a:ext cx="3763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Department of Materials Science &amp; Engineering</a:t>
            </a:r>
          </a:p>
          <a:p>
            <a:pPr algn="ctr"/>
            <a:r>
              <a:rPr lang="en-US" sz="11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Center for Superconducting &amp; Magnetic</a:t>
            </a:r>
            <a:r>
              <a:rPr lang="en-US" sz="1100" i="1" baseline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Materials</a:t>
            </a:r>
            <a:endParaRPr lang="en-US" sz="1100" i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Connector 15"/>
          <p:cNvCxnSpPr>
            <a:cxnSpLocks noChangeShapeType="1"/>
          </p:cNvCxnSpPr>
          <p:nvPr userDrawn="1"/>
        </p:nvCxnSpPr>
        <p:spPr bwMode="auto">
          <a:xfrm>
            <a:off x="1614815" y="6616615"/>
            <a:ext cx="1113745" cy="0"/>
          </a:xfrm>
          <a:prstGeom prst="line">
            <a:avLst/>
          </a:prstGeom>
          <a:noFill/>
          <a:ln w="12700" algn="ctr">
            <a:solidFill>
              <a:srgbClr val="990000"/>
            </a:solidFill>
            <a:round/>
            <a:headEnd/>
            <a:tailEnd/>
          </a:ln>
        </p:spPr>
      </p:cxnSp>
      <p:cxnSp>
        <p:nvCxnSpPr>
          <p:cNvPr id="22" name="Straight Connector 15"/>
          <p:cNvCxnSpPr>
            <a:cxnSpLocks noChangeShapeType="1"/>
          </p:cNvCxnSpPr>
          <p:nvPr userDrawn="1"/>
        </p:nvCxnSpPr>
        <p:spPr bwMode="auto">
          <a:xfrm>
            <a:off x="1576410" y="6616615"/>
            <a:ext cx="1152150" cy="0"/>
          </a:xfrm>
          <a:prstGeom prst="line">
            <a:avLst/>
          </a:prstGeom>
          <a:noFill/>
          <a:ln w="12700" algn="ctr">
            <a:solidFill>
              <a:srgbClr val="990000"/>
            </a:solidFill>
            <a:round/>
            <a:headEnd/>
            <a:tailEnd/>
          </a:ln>
        </p:spPr>
      </p:cxnSp>
      <p:sp>
        <p:nvSpPr>
          <p:cNvPr id="25" name="TextBox 24"/>
          <p:cNvSpPr txBox="1"/>
          <p:nvPr userDrawn="1"/>
        </p:nvSpPr>
        <p:spPr>
          <a:xfrm>
            <a:off x="117020" y="202980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BB92E8-3AC3-406F-A756-DCE56A1BEC7A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2994" name="Picture 2" descr="http://imr.osu.edu/wp-content/themes/imr.osu.edu/images/custom/logo-imr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0475" y="6458514"/>
            <a:ext cx="450762" cy="350126"/>
          </a:xfrm>
          <a:prstGeom prst="rect">
            <a:avLst/>
          </a:prstGeom>
          <a:noFill/>
        </p:spPr>
      </p:pic>
      <p:pic>
        <p:nvPicPr>
          <p:cNvPr id="29" name="Picture 28" descr="MSE logo.t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42503" y="6386185"/>
            <a:ext cx="1418692" cy="422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:\Susner\mgb2-194\mgb2-194_BF_008_bubble.tif"/>
          <p:cNvPicPr/>
          <p:nvPr/>
        </p:nvPicPr>
        <p:blipFill>
          <a:blip r:embed="rId2" cstate="print">
            <a:lum bright="12000" contrast="-47000"/>
          </a:blip>
          <a:srcRect l="40561" t="1408" r="17386" b="20206"/>
          <a:stretch>
            <a:fillRect/>
          </a:stretch>
        </p:blipFill>
        <p:spPr bwMode="auto">
          <a:xfrm rot="5400000">
            <a:off x="1988871" y="-922563"/>
            <a:ext cx="5166257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953115" y="51137"/>
            <a:ext cx="8374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The Introduction of </a:t>
            </a:r>
            <a:r>
              <a:rPr lang="en-US" sz="2000" b="1" dirty="0" err="1"/>
              <a:t>substitutional</a:t>
            </a:r>
            <a:r>
              <a:rPr lang="en-US" sz="2000" b="1" dirty="0"/>
              <a:t> and non-</a:t>
            </a:r>
            <a:r>
              <a:rPr lang="en-US" sz="2000" b="1" dirty="0" err="1"/>
              <a:t>substitutional</a:t>
            </a:r>
            <a:r>
              <a:rPr lang="en-US" sz="2000" b="1" dirty="0"/>
              <a:t> dopants into MgB</a:t>
            </a:r>
            <a:r>
              <a:rPr lang="en-US" sz="2000" b="1" baseline="-25000" dirty="0"/>
              <a:t>2</a:t>
            </a:r>
            <a:r>
              <a:rPr lang="en-US" sz="2000" b="1" dirty="0"/>
              <a:t> in high pressure/Temperature or non-equilibrium regimes</a:t>
            </a:r>
            <a:endParaRPr lang="en-US" sz="2000" dirty="0"/>
          </a:p>
        </p:txBody>
      </p:sp>
      <p:pic>
        <p:nvPicPr>
          <p:cNvPr id="7172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165100"/>
            <a:ext cx="7048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301695" y="1278320"/>
            <a:ext cx="311080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The Ohio State University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M.D</a:t>
            </a:r>
            <a:r>
              <a:rPr lang="en-US" sz="28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Sumption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M.A. </a:t>
            </a:r>
            <a:r>
              <a:rPr lang="en-US" sz="28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Susner</a:t>
            </a:r>
            <a:endParaRPr lang="en-US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Y. Yang</a:t>
            </a:r>
            <a:endParaRPr lang="en-US" sz="2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&amp; E.W. </a:t>
            </a:r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Collings</a:t>
            </a:r>
            <a:endParaRPr lang="en-US" sz="2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174" name="Line 2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8180" name="Picture 4" descr="APS March Meeting 2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2078488"/>
            <a:ext cx="3379640" cy="25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oe-logo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9975" y="4958150"/>
            <a:ext cx="3070729" cy="771976"/>
          </a:xfrm>
          <a:prstGeom prst="rect">
            <a:avLst/>
          </a:prstGeom>
        </p:spPr>
      </p:pic>
      <p:pic>
        <p:nvPicPr>
          <p:cNvPr id="17" name="Picture 16" descr="ohse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4400" y="4814751"/>
            <a:ext cx="915375" cy="9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347780"/>
            <a:ext cx="9144000" cy="51022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GID out of plane and in-plane diffraction</a:t>
            </a:r>
            <a:endParaRPr lang="en-US" dirty="0"/>
          </a:p>
        </p:txBody>
      </p:sp>
      <p:graphicFrame>
        <p:nvGraphicFramePr>
          <p:cNvPr id="1236994" name="Object 2"/>
          <p:cNvGraphicFramePr>
            <a:graphicFrameLocks noChangeAspect="1"/>
          </p:cNvGraphicFramePr>
          <p:nvPr/>
        </p:nvGraphicFramePr>
        <p:xfrm>
          <a:off x="155425" y="894270"/>
          <a:ext cx="4910138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76" name="SPW 12.0 Graph" r:id="rId3" imgW="4372081" imgH="3648024" progId="SigmaPlotGraphicObject.11">
                  <p:embed/>
                </p:oleObj>
              </mc:Choice>
              <mc:Fallback>
                <p:oleObj name="SPW 12.0 Graph" r:id="rId3" imgW="4372081" imgH="3648024" progId="SigmaPlotGraphicObject.11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25" y="894270"/>
                        <a:ext cx="4910138" cy="409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5" name="Object 3"/>
          <p:cNvGraphicFramePr>
            <a:graphicFrameLocks noChangeAspect="1"/>
          </p:cNvGraphicFramePr>
          <p:nvPr/>
        </p:nvGraphicFramePr>
        <p:xfrm>
          <a:off x="4210050" y="2507280"/>
          <a:ext cx="493395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77" name="SPW 12.0 Graph" r:id="rId5" imgW="4933905" imgH="3686407" progId="SigmaPlotGraphicObject.11">
                  <p:embed/>
                </p:oleObj>
              </mc:Choice>
              <mc:Fallback>
                <p:oleObj name="SPW 12.0 Graph" r:id="rId5" imgW="4933905" imgH="3686407" progId="SigmaPlotGraphicObject.1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267"/>
                      <a:stretch>
                        <a:fillRect/>
                      </a:stretch>
                    </p:blipFill>
                    <p:spPr bwMode="auto">
                      <a:xfrm>
                        <a:off x="4210050" y="2507280"/>
                        <a:ext cx="4933950" cy="405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3290" y="1047890"/>
            <a:ext cx="36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i="1" dirty="0" smtClean="0">
                <a:latin typeface="Calibri" pitchFamily="34" charset="0"/>
                <a:cs typeface="Calibri" pitchFamily="34" charset="0"/>
              </a:rPr>
              <a:t>Peak shift seen in a-lattice parameter peaks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indent="-457200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parameter shifts</a:t>
            </a:r>
            <a:endParaRPr lang="en-US" dirty="0"/>
          </a:p>
        </p:txBody>
      </p:sp>
      <p:graphicFrame>
        <p:nvGraphicFramePr>
          <p:cNvPr id="1238018" name="Object 2"/>
          <p:cNvGraphicFramePr>
            <a:graphicFrameLocks noChangeAspect="1"/>
          </p:cNvGraphicFramePr>
          <p:nvPr/>
        </p:nvGraphicFramePr>
        <p:xfrm>
          <a:off x="193830" y="1009485"/>
          <a:ext cx="4757470" cy="456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60" name="SPW 12.0 Graph" r:id="rId3" imgW="3590870" imgH="3724249" progId="SigmaPlotGraphicObject.11">
                  <p:embed/>
                </p:oleObj>
              </mc:Choice>
              <mc:Fallback>
                <p:oleObj name="SPW 12.0 Graph" r:id="rId3" imgW="3590870" imgH="3724249" progId="SigmaPlotGraphicObject.11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365"/>
                      <a:stretch>
                        <a:fillRect/>
                      </a:stretch>
                    </p:blipFill>
                    <p:spPr bwMode="auto">
                      <a:xfrm>
                        <a:off x="193830" y="1009485"/>
                        <a:ext cx="4757470" cy="4569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09669" y="1662370"/>
            <a:ext cx="3648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-lattice parameter increases with amount of ZrB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added</a:t>
            </a:r>
          </a:p>
          <a:p>
            <a:pPr indent="-45720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indent="-457200"/>
            <a:r>
              <a:rPr lang="en-US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parameter more or less constant</a:t>
            </a:r>
          </a:p>
          <a:p>
            <a:pPr indent="-45720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indent="-457200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2860" y="4081885"/>
            <a:ext cx="3917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dirty="0" smtClean="0">
                <a:latin typeface="Calibri" pitchFamily="34" charset="0"/>
                <a:cs typeface="Calibri" pitchFamily="34" charset="0"/>
              </a:rPr>
              <a:t>First clear demonstration of Zr substitution into MgB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lattice! -- but lowers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Heterostructures and flux pinning in high-</a:t>
            </a:r>
            <a:r>
              <a:rPr lang="en-US" sz="2400" i="1" dirty="0" smtClean="0"/>
              <a:t>T</a:t>
            </a:r>
            <a:r>
              <a:rPr lang="en-US" sz="2400" dirty="0" smtClean="0"/>
              <a:t> Superconductors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79055"/>
            <a:ext cx="3227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800" i="1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superconductors like YBa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Cu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need nano-scale defects to enhance the pinning of fluxons for high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high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applications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Anything in which the YBCO lattice is disturbed over a 0.1-1 nm scale has been suggested (e.g. precipitates, dislocations)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most successful  experiments involve the formation of heterostructures: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Layered and 3D random nano dispersions that create stress fields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Self assembled nano-columns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92250" y="817460"/>
            <a:ext cx="2803565" cy="4377534"/>
            <a:chOff x="6492250" y="817460"/>
            <a:chExt cx="2803565" cy="4377534"/>
          </a:xfrm>
        </p:grpSpPr>
        <p:pic>
          <p:nvPicPr>
            <p:cNvPr id="12072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92250" y="817460"/>
              <a:ext cx="2331794" cy="437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530655" y="4273910"/>
              <a:ext cx="241951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T.Haugan, P.N. Barnes, R. Wheeler, F. Meisenkothen, and M.D. Sumption, Nature 430, 867-870 (2004)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84275" y="855865"/>
              <a:ext cx="1920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45720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35 layer YBa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Cu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7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/ Y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BaCuO5 nano-dispersion array</a:t>
              </a:r>
              <a:endParaRPr lang="en-US" sz="1600" b="1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53110" y="4888390"/>
              <a:ext cx="23427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50 nm</a:t>
              </a:r>
            </a:p>
          </p:txBody>
        </p:sp>
      </p:grpSp>
      <p:pic>
        <p:nvPicPr>
          <p:cNvPr id="1207301" name="Picture 5" descr="Fig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420" y="2929735"/>
            <a:ext cx="2988668" cy="34037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23415" y="5349250"/>
            <a:ext cx="2803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T.Haugan, F.Baca, M. Mullins, N.Pierce, T. Campbell, E. Brewster, P. Barnes, H. Wang, and M.D. Sumption, IEEE Trans. Appl. Supercond. 19(3), 2270-2274 (2009)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1014" y="2968140"/>
            <a:ext cx="3072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Various additives induce the formation of different heterostructure morphologies</a:t>
            </a:r>
            <a:endParaRPr lang="en-US" sz="1400" b="1" baseline="-25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710" y="740650"/>
            <a:ext cx="2484280" cy="204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Additions for MgB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heterostructure synthesis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14607"/>
              </p:ext>
            </p:extLst>
          </p:nvPr>
        </p:nvGraphicFramePr>
        <p:xfrm>
          <a:off x="70576" y="817460"/>
          <a:ext cx="5192714" cy="4348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7848"/>
                <a:gridCol w="1095375"/>
                <a:gridCol w="755968"/>
                <a:gridCol w="755968"/>
                <a:gridCol w="757555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Space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group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(Å)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(Å) 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itchFamily="34" charset="0"/>
                          <a:cs typeface="Calibri" pitchFamily="34" charset="0"/>
                        </a:rPr>
                        <a:t>Δa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, %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Ti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/mmc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2.951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4.684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-4.38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AlB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P6/mmm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3.009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3.262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-2.46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TiB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P6/mmm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3.038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3.239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-1.52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P6/mmm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3.085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3.523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--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NbB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P6/mmm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3.111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3.266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0.84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UB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P6/mmm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3.130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3.988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1.46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ZrB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P6/mmm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3.169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3.531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2.72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Zr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/mmc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3.230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5.145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4.70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CdS</a:t>
                      </a:r>
                      <a:endParaRPr lang="en-US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P6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mc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4.142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6.724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34.3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r>
                        <a:rPr lang="en-US" baseline="-250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(along (111) plane)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Fm-3m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4.142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6.724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64.86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195630"/>
            <a:ext cx="2690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Difficult to find materials that are chemically compatible with MgB</a:t>
            </a:r>
            <a:r>
              <a:rPr lang="en-US" sz="1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9725" y="5216634"/>
            <a:ext cx="44165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Some targets are already made or purchased (Ti, TiB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MgB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ZrB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); others will be synthesized  via high-pressure, high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apparatus</a:t>
            </a:r>
          </a:p>
          <a:p>
            <a:pPr indent="-457200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2400</a:t>
            </a:r>
            <a:r>
              <a:rPr lang="en-US" sz="1400" b="1" baseline="300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 </a:t>
            </a:r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400" b="1" i="1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at ambient Pressure,</a:t>
            </a:r>
          </a:p>
          <a:p>
            <a:pPr indent="-457200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1700</a:t>
            </a:r>
            <a:r>
              <a:rPr lang="en-US" sz="1400" b="1" baseline="300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 at 10 MPa (1500 psi)</a:t>
            </a:r>
          </a:p>
        </p:txBody>
      </p:sp>
      <p:pic>
        <p:nvPicPr>
          <p:cNvPr id="8" name="Picture 3" descr="F:\DCIM\104___10\IMG_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256" y="3505810"/>
            <a:ext cx="2329744" cy="283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5455315" y="1431940"/>
            <a:ext cx="38405" cy="376369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70530" y="1470345"/>
            <a:ext cx="269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Large amount of materials available in which to play with the effect of strain on the resulting microstructures-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17020" y="1431940"/>
            <a:ext cx="5146270" cy="3840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7020" y="4081885"/>
            <a:ext cx="5146270" cy="11521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301695" y="1047890"/>
            <a:ext cx="691290" cy="3840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992985" y="817460"/>
            <a:ext cx="269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Possibility of impurity dispersion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17020" y="1854394"/>
            <a:ext cx="5146270" cy="2189085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301695" y="2891330"/>
            <a:ext cx="652885" cy="30724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916175" y="2936289"/>
            <a:ext cx="269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Possibility of complex heterostructure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032860" y="855865"/>
            <a:ext cx="3500438" cy="118739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1800" b="1" dirty="0" smtClean="0">
                <a:latin typeface="Helvetica-Light"/>
                <a:ea typeface="宋体" pitchFamily="2" charset="-122"/>
              </a:rPr>
              <a:t>High pressure vessel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1800" i="1" dirty="0" err="1" smtClean="0">
                <a:latin typeface="Helvetica-Light"/>
                <a:ea typeface="宋体" pitchFamily="2" charset="-122"/>
              </a:rPr>
              <a:t>P</a:t>
            </a:r>
            <a:r>
              <a:rPr lang="en-US" altLang="zh-CN" sz="1800" i="1" baseline="-25000" dirty="0" err="1" smtClean="0">
                <a:latin typeface="Helvetica-Light"/>
                <a:ea typeface="宋体" pitchFamily="2" charset="-122"/>
              </a:rPr>
              <a:t>max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is </a:t>
            </a:r>
            <a:r>
              <a:rPr lang="en-US" altLang="zh-CN" sz="1800" b="1" dirty="0" smtClean="0">
                <a:latin typeface="Helvetica-Light"/>
                <a:ea typeface="宋体" pitchFamily="2" charset="-122"/>
              </a:rPr>
              <a:t>10 </a:t>
            </a:r>
            <a:r>
              <a:rPr lang="en-US" altLang="zh-CN" sz="1800" b="1" dirty="0" err="1" smtClean="0">
                <a:latin typeface="Helvetica-Light"/>
                <a:ea typeface="宋体" pitchFamily="2" charset="-122"/>
              </a:rPr>
              <a:t>MPa</a:t>
            </a:r>
            <a:r>
              <a:rPr lang="en-US" altLang="zh-CN" sz="1800" b="1" dirty="0" smtClean="0">
                <a:latin typeface="Helvetica-Light"/>
                <a:ea typeface="宋体" pitchFamily="2" charset="-122"/>
              </a:rPr>
              <a:t> 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(~1500 psi).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1800" i="1" dirty="0" err="1" smtClean="0">
                <a:latin typeface="Helvetica-Light"/>
                <a:ea typeface="宋体" pitchFamily="2" charset="-122"/>
              </a:rPr>
              <a:t>T</a:t>
            </a:r>
            <a:r>
              <a:rPr lang="en-US" altLang="zh-CN" sz="1800" i="1" baseline="-25000" dirty="0" err="1" smtClean="0">
                <a:latin typeface="Helvetica-Light"/>
                <a:ea typeface="宋体" pitchFamily="2" charset="-122"/>
              </a:rPr>
              <a:t>max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is about 2000</a:t>
            </a:r>
            <a:r>
              <a:rPr lang="en-US" altLang="zh-CN" sz="1800" baseline="30000" dirty="0" smtClean="0">
                <a:latin typeface="Helvetica-Light"/>
                <a:ea typeface="宋体" pitchFamily="2" charset="-122"/>
              </a:rPr>
              <a:t>o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C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1800" i="1" dirty="0" err="1" smtClean="0">
                <a:latin typeface="Helvetica-Light"/>
                <a:ea typeface="宋体" pitchFamily="2" charset="-122"/>
              </a:rPr>
              <a:t>T</a:t>
            </a:r>
            <a:r>
              <a:rPr lang="en-US" altLang="zh-CN" sz="1800" i="1" baseline="-25000" dirty="0" err="1" smtClean="0">
                <a:latin typeface="Helvetica-Light"/>
                <a:ea typeface="宋体" pitchFamily="2" charset="-122"/>
              </a:rPr>
              <a:t>work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is up to </a:t>
            </a:r>
            <a:r>
              <a:rPr lang="en-US" altLang="zh-CN" sz="1800" b="1" dirty="0" smtClean="0">
                <a:latin typeface="Helvetica-Light"/>
                <a:ea typeface="宋体" pitchFamily="2" charset="-122"/>
              </a:rPr>
              <a:t>1700</a:t>
            </a:r>
            <a:r>
              <a:rPr lang="en-US" altLang="zh-CN" sz="1800" b="1" baseline="30000" dirty="0" smtClean="0">
                <a:latin typeface="Helvetica-Light"/>
                <a:ea typeface="宋体" pitchFamily="2" charset="-122"/>
              </a:rPr>
              <a:t>o</a:t>
            </a:r>
            <a:r>
              <a:rPr lang="en-US" altLang="zh-CN" sz="1800" b="1" dirty="0" smtClean="0">
                <a:latin typeface="Helvetica-Light"/>
                <a:ea typeface="宋体" pitchFamily="2" charset="-122"/>
              </a:rPr>
              <a:t>C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The high pressure furnace</a:t>
            </a:r>
            <a:endParaRPr lang="zh-CN" altLang="zh-CN" smtClean="0">
              <a:ea typeface="宋体" pitchFamily="2" charset="-122"/>
            </a:endParaRPr>
          </a:p>
        </p:txBody>
      </p:sp>
      <p:pic>
        <p:nvPicPr>
          <p:cNvPr id="9220" name="Picture 6" descr="100_0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880" y="2276850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8100" y="203200"/>
            <a:ext cx="923925" cy="3460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29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" y="1009485"/>
            <a:ext cx="4110206" cy="38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5" y="4854416"/>
            <a:ext cx="38655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The high pressure furnace</a:t>
            </a:r>
            <a:endParaRPr lang="zh-CN" altLang="zh-CN" smtClean="0">
              <a:ea typeface="宋体" pitchFamily="2" charset="-122"/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8901113" y="361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1268" name="Object 1"/>
          <p:cNvPicPr>
            <a:picLocks noChangeArrowheads="1"/>
          </p:cNvPicPr>
          <p:nvPr/>
        </p:nvPicPr>
        <p:blipFill>
          <a:blip r:embed="rId2" cstate="print"/>
          <a:srcRect l="-1727" t="-1402" r="-9656" b="-2657"/>
          <a:stretch>
            <a:fillRect/>
          </a:stretch>
        </p:blipFill>
        <p:spPr bwMode="auto">
          <a:xfrm>
            <a:off x="155425" y="1278320"/>
            <a:ext cx="6182672" cy="457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38100" y="203200"/>
            <a:ext cx="923925" cy="3460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6" name="圆柱形 5"/>
          <p:cNvSpPr/>
          <p:nvPr/>
        </p:nvSpPr>
        <p:spPr bwMode="auto">
          <a:xfrm>
            <a:off x="6492250" y="2123230"/>
            <a:ext cx="1228960" cy="3610070"/>
          </a:xfrm>
          <a:prstGeom prst="can">
            <a:avLst/>
          </a:prstGeom>
          <a:solidFill>
            <a:srgbClr val="FFFF99">
              <a:alpha val="20000"/>
            </a:srgbClr>
          </a:solidFill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7" name="圆柱形 6"/>
          <p:cNvSpPr/>
          <p:nvPr/>
        </p:nvSpPr>
        <p:spPr bwMode="auto">
          <a:xfrm>
            <a:off x="6645870" y="2161635"/>
            <a:ext cx="883315" cy="3418045"/>
          </a:xfrm>
          <a:prstGeom prst="can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262" name="上箭头 261"/>
          <p:cNvSpPr/>
          <p:nvPr/>
        </p:nvSpPr>
        <p:spPr bwMode="auto">
          <a:xfrm>
            <a:off x="8220475" y="1623965"/>
            <a:ext cx="499265" cy="3955715"/>
          </a:xfrm>
          <a:prstGeom prst="upArrow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pic>
        <p:nvPicPr>
          <p:cNvPr id="264" name="图片 26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4275" y="4350720"/>
            <a:ext cx="792415" cy="1347105"/>
          </a:xfrm>
          <a:prstGeom prst="rect">
            <a:avLst/>
          </a:prstGeom>
        </p:spPr>
      </p:pic>
      <p:sp>
        <p:nvSpPr>
          <p:cNvPr id="263" name="圆柱形 262"/>
          <p:cNvSpPr/>
          <p:nvPr/>
        </p:nvSpPr>
        <p:spPr bwMode="auto">
          <a:xfrm>
            <a:off x="6645870" y="3851455"/>
            <a:ext cx="883315" cy="1728226"/>
          </a:xfrm>
          <a:prstGeom prst="can">
            <a:avLst/>
          </a:prstGeom>
          <a:solidFill>
            <a:srgbClr val="808080">
              <a:alpha val="6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pic>
        <p:nvPicPr>
          <p:cNvPr id="265" name="图片 26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0956" y="3121861"/>
            <a:ext cx="908229" cy="15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2" grpId="0" animBg="1"/>
      <p:bldP spid="262" grpId="1" animBg="1"/>
      <p:bldP spid="2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09563" y="1123950"/>
            <a:ext cx="3884612" cy="34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1600" smtClean="0">
                <a:ea typeface="宋体" pitchFamily="2" charset="-122"/>
              </a:rPr>
              <a:t>ZrB2 added samples:</a:t>
            </a:r>
          </a:p>
          <a:p>
            <a:pPr marL="0" indent="0">
              <a:buFontTx/>
              <a:buNone/>
            </a:pPr>
            <a:r>
              <a:rPr lang="en-US" altLang="zh-CN" sz="1600" smtClean="0">
                <a:ea typeface="宋体" pitchFamily="2" charset="-122"/>
              </a:rPr>
              <a:t> 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SEM images for 1at% ZrB</a:t>
            </a:r>
            <a:r>
              <a:rPr lang="en-US" altLang="zh-CN" baseline="-25000" smtClean="0">
                <a:ea typeface="宋体" pitchFamily="2" charset="-122"/>
              </a:rPr>
              <a:t>2</a:t>
            </a:r>
            <a:r>
              <a:rPr lang="en-US" altLang="zh-CN" smtClean="0">
                <a:ea typeface="宋体" pitchFamily="2" charset="-122"/>
              </a:rPr>
              <a:t> added bulk</a:t>
            </a:r>
            <a:endParaRPr lang="zh-CN" altLang="zh-CN" smtClean="0">
              <a:ea typeface="宋体" pitchFamily="2" charset="-122"/>
            </a:endParaRPr>
          </a:p>
        </p:txBody>
      </p:sp>
      <p:pic>
        <p:nvPicPr>
          <p:cNvPr id="13316" name="Picture 44" descr="BS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121025"/>
            <a:ext cx="39179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21" name="Group 205"/>
          <p:cNvGraphicFramePr>
            <a:graphicFrameLocks noGrp="1"/>
          </p:cNvGraphicFramePr>
          <p:nvPr/>
        </p:nvGraphicFramePr>
        <p:xfrm>
          <a:off x="0" y="1662113"/>
          <a:ext cx="4728341" cy="1397694"/>
        </p:xfrm>
        <a:graphic>
          <a:graphicData uri="http://schemas.openxmlformats.org/drawingml/2006/table">
            <a:tbl>
              <a:tblPr/>
              <a:tblGrid>
                <a:gridCol w="842436"/>
                <a:gridCol w="746581"/>
                <a:gridCol w="746580"/>
                <a:gridCol w="742894"/>
                <a:gridCol w="905113"/>
                <a:gridCol w="744737"/>
              </a:tblGrid>
              <a:tr h="4902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Light"/>
                          <a:ea typeface="宋体" pitchFamily="2" charset="-122"/>
                          <a:cs typeface="Arial" pitchFamily="34" charset="0"/>
                        </a:rPr>
                        <a:t> 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Mg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ZrB2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Mg:B:ZrB2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HT type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ZRB1%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54.14%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45.58%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0.28%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2.4:2:0.01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HT2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ZRB5%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33.85%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61.54%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4.61%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1.1:2:0.15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HT1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8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ZRB10%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38.96%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51.95%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9.10%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1.5:2:0.35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HT2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-Light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52" name="Picture 196" descr="BS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108585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4081463"/>
            <a:ext cx="26368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197" descr="Copy of BS002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4159250"/>
            <a:ext cx="21605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5" name="Text Box 200"/>
          <p:cNvSpPr txBox="1">
            <a:spLocks noChangeArrowheads="1"/>
          </p:cNvSpPr>
          <p:nvPr/>
        </p:nvSpPr>
        <p:spPr bwMode="auto">
          <a:xfrm>
            <a:off x="5493720" y="5310845"/>
            <a:ext cx="1570037" cy="3143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 i="1" dirty="0" err="1">
                <a:solidFill>
                  <a:srgbClr val="990000"/>
                </a:solidFill>
                <a:ea typeface="宋体" pitchFamily="2" charset="-122"/>
              </a:rPr>
              <a:t>FIBbed</a:t>
            </a:r>
            <a:r>
              <a:rPr lang="en-US" altLang="zh-CN" sz="1400" b="1" i="1" dirty="0">
                <a:solidFill>
                  <a:srgbClr val="990000"/>
                </a:solidFill>
                <a:ea typeface="宋体" pitchFamily="2" charset="-122"/>
              </a:rPr>
              <a:t> </a:t>
            </a:r>
            <a:r>
              <a:rPr lang="en-US" altLang="zh-CN" sz="1400" b="1" i="1" dirty="0" err="1">
                <a:solidFill>
                  <a:srgbClr val="990000"/>
                </a:solidFill>
                <a:ea typeface="宋体" pitchFamily="2" charset="-122"/>
              </a:rPr>
              <a:t>senction</a:t>
            </a:r>
            <a:endParaRPr lang="en-US" altLang="zh-CN" sz="1400" b="1" i="1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13356" name="Line 203"/>
          <p:cNvSpPr>
            <a:spLocks noChangeShapeType="1"/>
          </p:cNvSpPr>
          <p:nvPr/>
        </p:nvSpPr>
        <p:spPr bwMode="auto">
          <a:xfrm flipH="1">
            <a:off x="5262563" y="2776538"/>
            <a:ext cx="808037" cy="230346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57" name="Rectangle 199"/>
          <p:cNvSpPr>
            <a:spLocks noChangeArrowheads="1"/>
          </p:cNvSpPr>
          <p:nvPr/>
        </p:nvSpPr>
        <p:spPr bwMode="auto">
          <a:xfrm>
            <a:off x="4994275" y="5080000"/>
            <a:ext cx="346075" cy="11588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358" name="TextBox 11"/>
          <p:cNvSpPr txBox="1">
            <a:spLocks noChangeArrowheads="1"/>
          </p:cNvSpPr>
          <p:nvPr/>
        </p:nvSpPr>
        <p:spPr bwMode="auto">
          <a:xfrm>
            <a:off x="4687888" y="1163638"/>
            <a:ext cx="995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宋体" pitchFamily="2" charset="-122"/>
              </a:rPr>
              <a:t>MgB</a:t>
            </a:r>
            <a:r>
              <a:rPr lang="en-US" altLang="zh-CN" baseline="-25000" dirty="0">
                <a:solidFill>
                  <a:srgbClr val="C00000"/>
                </a:solidFill>
                <a:ea typeface="宋体" pitchFamily="2" charset="-122"/>
              </a:rPr>
              <a:t>4</a:t>
            </a:r>
            <a:endParaRPr lang="zh-CN" altLang="en-US" baseline="-25000" dirty="0">
              <a:solidFill>
                <a:srgbClr val="C00000"/>
              </a:solidFill>
              <a:ea typeface="宋体" pitchFamily="2" charset="-122"/>
            </a:endParaRPr>
          </a:p>
        </p:txBody>
      </p:sp>
      <p:cxnSp>
        <p:nvCxnSpPr>
          <p:cNvPr id="13359" name="直接箭头连接符 13"/>
          <p:cNvCxnSpPr>
            <a:cxnSpLocks noChangeShapeType="1"/>
            <a:stCxn id="24" idx="1"/>
          </p:cNvCxnSpPr>
          <p:nvPr/>
        </p:nvCxnSpPr>
        <p:spPr bwMode="auto">
          <a:xfrm flipH="1">
            <a:off x="5800961" y="4658363"/>
            <a:ext cx="268834" cy="345242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</p:spPr>
      </p:cxnSp>
      <p:sp>
        <p:nvSpPr>
          <p:cNvPr id="13360" name="TextBox 14"/>
          <p:cNvSpPr txBox="1">
            <a:spLocks noChangeArrowheads="1"/>
          </p:cNvSpPr>
          <p:nvPr/>
        </p:nvSpPr>
        <p:spPr bwMode="auto">
          <a:xfrm>
            <a:off x="6146800" y="893763"/>
            <a:ext cx="995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宋体" pitchFamily="2" charset="-122"/>
              </a:rPr>
              <a:t>MgB</a:t>
            </a:r>
            <a:r>
              <a:rPr lang="en-US" altLang="zh-CN" baseline="-25000" dirty="0">
                <a:solidFill>
                  <a:srgbClr val="C00000"/>
                </a:solidFill>
                <a:ea typeface="宋体" pitchFamily="2" charset="-122"/>
              </a:rPr>
              <a:t>2</a:t>
            </a:r>
            <a:endParaRPr lang="zh-CN" altLang="en-US" baseline="-25000" dirty="0">
              <a:solidFill>
                <a:srgbClr val="C00000"/>
              </a:solidFill>
              <a:ea typeface="宋体" pitchFamily="2" charset="-122"/>
            </a:endParaRPr>
          </a:p>
        </p:txBody>
      </p:sp>
      <p:cxnSp>
        <p:nvCxnSpPr>
          <p:cNvPr id="13361" name="直接箭头连接符 15"/>
          <p:cNvCxnSpPr>
            <a:cxnSpLocks noChangeShapeType="1"/>
            <a:stCxn id="13360" idx="2"/>
          </p:cNvCxnSpPr>
          <p:nvPr/>
        </p:nvCxnSpPr>
        <p:spPr bwMode="auto">
          <a:xfrm>
            <a:off x="6645275" y="1355725"/>
            <a:ext cx="422275" cy="498475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</p:spPr>
      </p:cxnSp>
      <p:sp>
        <p:nvSpPr>
          <p:cNvPr id="13362" name="TextBox 18"/>
          <p:cNvSpPr txBox="1">
            <a:spLocks noChangeArrowheads="1"/>
          </p:cNvSpPr>
          <p:nvPr/>
        </p:nvSpPr>
        <p:spPr bwMode="auto">
          <a:xfrm>
            <a:off x="7413625" y="1277938"/>
            <a:ext cx="684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ea typeface="宋体" pitchFamily="2" charset="-122"/>
              </a:rPr>
              <a:t>Mg</a:t>
            </a:r>
            <a:endParaRPr lang="zh-CN" altLang="en-US" baseline="-25000">
              <a:solidFill>
                <a:srgbClr val="C00000"/>
              </a:solidFill>
              <a:ea typeface="宋体" pitchFamily="2" charset="-122"/>
            </a:endParaRPr>
          </a:p>
        </p:txBody>
      </p:sp>
      <p:cxnSp>
        <p:nvCxnSpPr>
          <p:cNvPr id="13363" name="直接箭头连接符 19"/>
          <p:cNvCxnSpPr>
            <a:cxnSpLocks noChangeShapeType="1"/>
          </p:cNvCxnSpPr>
          <p:nvPr/>
        </p:nvCxnSpPr>
        <p:spPr bwMode="auto">
          <a:xfrm>
            <a:off x="7875588" y="1700213"/>
            <a:ext cx="76052" cy="346207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</p:spPr>
      </p:cxnSp>
      <p:sp>
        <p:nvSpPr>
          <p:cNvPr id="18" name="椭圆 17"/>
          <p:cNvSpPr/>
          <p:nvPr/>
        </p:nvSpPr>
        <p:spPr bwMode="auto">
          <a:xfrm>
            <a:off x="1845245" y="3774645"/>
            <a:ext cx="883315" cy="883315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2766965" y="3275380"/>
            <a:ext cx="2073870" cy="729695"/>
          </a:xfrm>
          <a:prstGeom prst="straightConnector1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椭圆 20"/>
          <p:cNvSpPr/>
          <p:nvPr/>
        </p:nvSpPr>
        <p:spPr bwMode="auto">
          <a:xfrm>
            <a:off x="5762555" y="2200040"/>
            <a:ext cx="998530" cy="998530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5493720" y="5195630"/>
            <a:ext cx="1728225" cy="0"/>
          </a:xfrm>
          <a:prstGeom prst="straightConnector1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6069795" y="4427530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MgB</a:t>
            </a:r>
            <a:r>
              <a:rPr lang="en-US" altLang="zh-CN" baseline="-25000" dirty="0" smtClean="0">
                <a:solidFill>
                  <a:srgbClr val="C00000"/>
                </a:solidFill>
                <a:ea typeface="宋体" pitchFamily="2" charset="-122"/>
              </a:rPr>
              <a:t>7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?</a:t>
            </a:r>
            <a:endParaRPr lang="zh-CN" altLang="en-US" baseline="-25000" dirty="0">
              <a:solidFill>
                <a:srgbClr val="C00000"/>
              </a:solidFill>
              <a:ea typeface="宋体" pitchFamily="2" charset="-122"/>
            </a:endParaRPr>
          </a:p>
        </p:txBody>
      </p:sp>
      <p:cxnSp>
        <p:nvCxnSpPr>
          <p:cNvPr id="29" name="直接箭头连接符 15"/>
          <p:cNvCxnSpPr>
            <a:cxnSpLocks noChangeShapeType="1"/>
          </p:cNvCxnSpPr>
          <p:nvPr/>
        </p:nvCxnSpPr>
        <p:spPr bwMode="auto">
          <a:xfrm>
            <a:off x="5455315" y="1623965"/>
            <a:ext cx="652885" cy="499265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</p:spPr>
      </p:cxnSp>
      <p:sp>
        <p:nvSpPr>
          <p:cNvPr id="25" name="椭圆 24"/>
          <p:cNvSpPr/>
          <p:nvPr/>
        </p:nvSpPr>
        <p:spPr bwMode="auto">
          <a:xfrm>
            <a:off x="7413970" y="2276850"/>
            <a:ext cx="806505" cy="42245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0780" y="273771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ZrB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?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61963" y="1047750"/>
            <a:ext cx="3649662" cy="2227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FEI Helios 600 Advanced Dual-Beam SEM was used for TEM sample preparation.</a:t>
            </a:r>
          </a:p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~10</a:t>
            </a:r>
            <a:r>
              <a:rPr lang="el-GR" altLang="zh-CN" sz="1800" dirty="0" smtClean="0">
                <a:latin typeface="Calibri"/>
                <a:ea typeface="宋体" pitchFamily="2" charset="-122"/>
                <a:cs typeface="Calibri"/>
              </a:rPr>
              <a:t>μ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m in length and ~5</a:t>
            </a:r>
            <a:r>
              <a:rPr lang="el-GR" altLang="zh-CN" sz="1800" dirty="0" smtClean="0">
                <a:latin typeface="Calibri"/>
                <a:ea typeface="宋体" pitchFamily="2" charset="-122"/>
                <a:cs typeface="Calibri"/>
              </a:rPr>
              <a:t> μ 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m wide slat</a:t>
            </a:r>
          </a:p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Bright field TEM images was obtained by Philips CM 200</a:t>
            </a:r>
          </a:p>
          <a:p>
            <a:pPr marL="0" indent="0">
              <a:buFontTx/>
              <a:buNone/>
            </a:pPr>
            <a:endParaRPr lang="en-US" altLang="zh-CN" sz="1600" dirty="0" smtClean="0">
              <a:ea typeface="宋体" pitchFamily="2" charset="-122"/>
            </a:endParaRPr>
          </a:p>
        </p:txBody>
      </p:sp>
      <p:sp>
        <p:nvSpPr>
          <p:cNvPr id="14339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TEM images for 1at% ZrB</a:t>
            </a:r>
            <a:r>
              <a:rPr lang="en-US" altLang="zh-CN" baseline="-25000" smtClean="0">
                <a:ea typeface="宋体" pitchFamily="2" charset="-122"/>
              </a:rPr>
              <a:t>2</a:t>
            </a:r>
            <a:r>
              <a:rPr lang="en-US" altLang="zh-CN" smtClean="0">
                <a:ea typeface="宋体" pitchFamily="2" charset="-122"/>
              </a:rPr>
              <a:t> added bulk</a:t>
            </a:r>
            <a:endParaRPr lang="zh-CN" altLang="zh-CN" smtClean="0">
              <a:ea typeface="宋体" pitchFamily="2" charset="-122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8100" y="203200"/>
            <a:ext cx="923925" cy="3460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3390900"/>
            <a:ext cx="36877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963" y="4389438"/>
            <a:ext cx="227171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1813" y="4389438"/>
            <a:ext cx="22844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9913" y="1009650"/>
            <a:ext cx="441642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5" name="直接箭头连接符 9"/>
          <p:cNvCxnSpPr>
            <a:cxnSpLocks noChangeShapeType="1"/>
          </p:cNvCxnSpPr>
          <p:nvPr/>
        </p:nvCxnSpPr>
        <p:spPr bwMode="auto">
          <a:xfrm flipH="1">
            <a:off x="3265488" y="2852738"/>
            <a:ext cx="2881312" cy="1554162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4346" name="直接箭头连接符 11"/>
          <p:cNvCxnSpPr>
            <a:cxnSpLocks noChangeShapeType="1"/>
          </p:cNvCxnSpPr>
          <p:nvPr/>
        </p:nvCxnSpPr>
        <p:spPr bwMode="auto">
          <a:xfrm>
            <a:off x="6030913" y="1816100"/>
            <a:ext cx="1844675" cy="3205163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4347" name="直接箭头连接符 12"/>
          <p:cNvCxnSpPr>
            <a:cxnSpLocks noChangeShapeType="1"/>
          </p:cNvCxnSpPr>
          <p:nvPr/>
        </p:nvCxnSpPr>
        <p:spPr bwMode="auto">
          <a:xfrm flipH="1">
            <a:off x="5378451" y="3621025"/>
            <a:ext cx="345699" cy="1344675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3" name="椭圆 12"/>
          <p:cNvSpPr/>
          <p:nvPr/>
        </p:nvSpPr>
        <p:spPr bwMode="auto">
          <a:xfrm>
            <a:off x="1384385" y="4081885"/>
            <a:ext cx="1420985" cy="1305770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6965" y="4619555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990000"/>
                </a:solidFill>
              </a:rPr>
              <a:t>&lt;100nm</a:t>
            </a:r>
            <a:endParaRPr lang="zh-CN" altLang="en-US" dirty="0">
              <a:solidFill>
                <a:srgbClr val="990000"/>
              </a:solidFill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724150" y="2852925"/>
            <a:ext cx="844910" cy="84491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62665" y="1316725"/>
            <a:ext cx="4070930" cy="161300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000" dirty="0" smtClean="0">
                <a:latin typeface="Helvetica-Light"/>
                <a:ea typeface="宋体" pitchFamily="2" charset="-122"/>
              </a:rPr>
              <a:t>M-T up to 6T and 50K</a:t>
            </a:r>
          </a:p>
          <a:p>
            <a:pPr marL="0" indent="0">
              <a:buFontTx/>
              <a:buNone/>
            </a:pPr>
            <a:r>
              <a:rPr lang="en-US" altLang="zh-CN" sz="2000" dirty="0" smtClean="0">
                <a:latin typeface="Helvetica-Light"/>
                <a:ea typeface="宋体" pitchFamily="2" charset="-122"/>
              </a:rPr>
              <a:t>Double transition appeared</a:t>
            </a:r>
          </a:p>
          <a:p>
            <a:pPr marL="0" indent="0">
              <a:buFontTx/>
              <a:buNone/>
            </a:pPr>
            <a:r>
              <a:rPr lang="en-US" altLang="zh-CN" sz="2000" dirty="0" smtClean="0">
                <a:latin typeface="Helvetica-Light"/>
                <a:ea typeface="宋体" pitchFamily="2" charset="-122"/>
              </a:rPr>
              <a:t>ZrB</a:t>
            </a:r>
            <a:r>
              <a:rPr lang="en-US" altLang="zh-CN" sz="2000" baseline="-25000" dirty="0" smtClean="0">
                <a:latin typeface="Helvetica-Light"/>
                <a:ea typeface="宋体" pitchFamily="2" charset="-122"/>
              </a:rPr>
              <a:t>2</a:t>
            </a:r>
            <a:r>
              <a:rPr lang="en-US" altLang="zh-CN" sz="2000" dirty="0" smtClean="0">
                <a:latin typeface="Helvetica-Light"/>
                <a:ea typeface="宋体" pitchFamily="2" charset="-122"/>
              </a:rPr>
              <a:t>: </a:t>
            </a:r>
            <a:r>
              <a:rPr lang="en-US" altLang="zh-CN" sz="2000" i="1" dirty="0" err="1" smtClean="0">
                <a:latin typeface="Helvetica-Light"/>
                <a:ea typeface="宋体" pitchFamily="2" charset="-122"/>
              </a:rPr>
              <a:t>T</a:t>
            </a:r>
            <a:r>
              <a:rPr lang="en-US" altLang="zh-CN" sz="2000" i="1" baseline="-25000" dirty="0" err="1" smtClean="0">
                <a:latin typeface="Helvetica-Light"/>
                <a:ea typeface="宋体" pitchFamily="2" charset="-122"/>
              </a:rPr>
              <a:t>c</a:t>
            </a:r>
            <a:r>
              <a:rPr lang="en-US" altLang="zh-CN" sz="2000" dirty="0" smtClean="0">
                <a:latin typeface="Helvetica-Light"/>
                <a:ea typeface="宋体" pitchFamily="2" charset="-122"/>
              </a:rPr>
              <a:t>=5.5K</a:t>
            </a:r>
          </a:p>
          <a:p>
            <a:pPr marL="0" indent="0">
              <a:buFontTx/>
              <a:buNone/>
            </a:pPr>
            <a:r>
              <a:rPr lang="en-US" altLang="zh-CN" sz="2000" dirty="0" err="1" smtClean="0">
                <a:latin typeface="Helvetica-Light"/>
                <a:ea typeface="宋体" pitchFamily="2" charset="-122"/>
              </a:rPr>
              <a:t>Inhomogeneity</a:t>
            </a:r>
            <a:r>
              <a:rPr lang="en-US" altLang="zh-CN" sz="2000" dirty="0" smtClean="0">
                <a:latin typeface="Helvetica-Light"/>
                <a:ea typeface="宋体" pitchFamily="2" charset="-122"/>
              </a:rPr>
              <a:t> or substitution?</a:t>
            </a:r>
          </a:p>
        </p:txBody>
      </p:sp>
      <p:sp>
        <p:nvSpPr>
          <p:cNvPr id="1029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Magnetic results for 10at% ZrB</a:t>
            </a:r>
            <a:r>
              <a:rPr lang="en-US" altLang="zh-CN" baseline="-25000" smtClean="0">
                <a:ea typeface="宋体" pitchFamily="2" charset="-122"/>
              </a:rPr>
              <a:t>2</a:t>
            </a:r>
            <a:r>
              <a:rPr lang="en-US" altLang="zh-CN" smtClean="0">
                <a:ea typeface="宋体" pitchFamily="2" charset="-122"/>
              </a:rPr>
              <a:t> added bulk</a:t>
            </a:r>
            <a:endParaRPr lang="zh-CN" altLang="zh-CN" smtClean="0">
              <a:ea typeface="宋体" pitchFamily="2" charset="-122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8100" y="203200"/>
            <a:ext cx="923925" cy="3460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10100" y="1277938"/>
          <a:ext cx="3994150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184" name="SPW 12.0 Graph" r:id="rId3" imgW="5744160" imgH="5778720" progId="SigmaPlotGraphicObject.11">
                  <p:embed/>
                </p:oleObj>
              </mc:Choice>
              <mc:Fallback>
                <p:oleObj name="SPW 12.0 Graph" r:id="rId3" imgW="5744160" imgH="577872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1277938"/>
                        <a:ext cx="3994150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763201"/>
              </p:ext>
            </p:extLst>
          </p:nvPr>
        </p:nvGraphicFramePr>
        <p:xfrm>
          <a:off x="885120" y="2929735"/>
          <a:ext cx="3186910" cy="315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185" name="SPW 12.0 Graph" r:id="rId5" imgW="5848539" imgH="5781707" progId="SigmaPlotGraphicObject.11">
                  <p:embed/>
                </p:oleObj>
              </mc:Choice>
              <mc:Fallback>
                <p:oleObj name="SPW 12.0 Graph" r:id="rId5" imgW="5848539" imgH="5781707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20" y="2929735"/>
                        <a:ext cx="3186910" cy="315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/>
          <p:nvPr/>
        </p:nvCxnSpPr>
        <p:spPr bwMode="auto">
          <a:xfrm flipH="1">
            <a:off x="3688685" y="3736240"/>
            <a:ext cx="1958655" cy="499265"/>
          </a:xfrm>
          <a:prstGeom prst="straightConnector1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76410" y="4696365"/>
            <a:ext cx="119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990000"/>
                </a:solidFill>
              </a:rPr>
              <a:t>22.58K</a:t>
            </a:r>
            <a:endParaRPr lang="zh-CN" altLang="en-US" dirty="0">
              <a:solidFill>
                <a:srgbClr val="99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8560" y="350581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990000"/>
                </a:solidFill>
              </a:rPr>
              <a:t>31.42K</a:t>
            </a:r>
            <a:endParaRPr lang="zh-CN" altLang="en-US" dirty="0">
              <a:solidFill>
                <a:srgbClr val="99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 flipH="1">
            <a:off x="3074205" y="3928265"/>
            <a:ext cx="115215" cy="230430"/>
          </a:xfrm>
          <a:prstGeom prst="straightConnector1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接箭头连接符 18"/>
          <p:cNvCxnSpPr/>
          <p:nvPr/>
        </p:nvCxnSpPr>
        <p:spPr bwMode="auto">
          <a:xfrm flipV="1">
            <a:off x="2382915" y="3621025"/>
            <a:ext cx="153620" cy="1036935"/>
          </a:xfrm>
          <a:prstGeom prst="straightConnector1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0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Summary</a:t>
            </a:r>
            <a:endParaRPr lang="zh-CN" altLang="zh-CN" dirty="0" smtClean="0">
              <a:ea typeface="宋体" pitchFamily="2" charset="-122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8100" y="203200"/>
            <a:ext cx="923925" cy="3460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347451" y="1201738"/>
            <a:ext cx="8449100" cy="4915612"/>
          </a:xfrm>
          <a:prstGeom prst="rect">
            <a:avLst/>
          </a:prstGeom>
          <a:solidFill>
            <a:srgbClr val="C0C0C0">
              <a:alpha val="85097"/>
            </a:srgb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dirty="0" smtClean="0"/>
              <a:t>PLD thin film MgB2/ZrB2 </a:t>
            </a:r>
            <a:r>
              <a:rPr lang="en-US" altLang="zh-CN" sz="1800" dirty="0" err="1" smtClean="0"/>
              <a:t>heterostructures</a:t>
            </a:r>
            <a:r>
              <a:rPr lang="en-US" altLang="zh-CN" sz="1800" dirty="0" smtClean="0"/>
              <a:t> have been made. 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dirty="0" smtClean="0"/>
              <a:t>Subsequently annealed, this has led to uniform Zr incorporation into the grains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dirty="0" smtClean="0"/>
              <a:t>The Zr is shifting the bulk lattice parameter, and also changes the Bc2 in a strong and uniform way with Zr level, suggesting Mg site substitution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dirty="0" smtClean="0"/>
              <a:t>STEM shows Zr uniformity within grains, Zr additions depress Bc2</a:t>
            </a:r>
            <a:r>
              <a:rPr lang="en-US" altLang="zh-CN" sz="1800" dirty="0" smtClean="0"/>
              <a:t> 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dirty="0" smtClean="0"/>
              <a:t>High </a:t>
            </a:r>
            <a:r>
              <a:rPr lang="en-US" altLang="zh-CN" sz="1800" dirty="0" smtClean="0"/>
              <a:t>pressure induction furnace was used to </a:t>
            </a:r>
            <a:r>
              <a:rPr lang="en-US" altLang="zh-CN" sz="1800" dirty="0" smtClean="0"/>
              <a:t>push MgB2 through the peritectic, finding the correct peritectic temperature, about 1450 C.</a:t>
            </a:r>
            <a:endParaRPr lang="en-US" altLang="zh-CN" sz="1800" dirty="0" smtClean="0"/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Additions of ZrB2 led to Nano-sized 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particle/second phase(&lt;100nm) 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widely 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distributed in the area close to the boundaries in 1at% ZrB</a:t>
            </a:r>
            <a:r>
              <a:rPr lang="en-US" altLang="zh-CN" sz="1800" kern="0" baseline="-25000" dirty="0" smtClean="0">
                <a:ea typeface="宋体" pitchFamily="2" charset="-122"/>
                <a:cs typeface="Calibri" pitchFamily="34" charset="0"/>
              </a:rPr>
              <a:t>2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 added MgB</a:t>
            </a:r>
            <a:r>
              <a:rPr lang="en-US" altLang="zh-CN" sz="1800" kern="0" baseline="-25000" dirty="0" smtClean="0">
                <a:ea typeface="宋体" pitchFamily="2" charset="-122"/>
                <a:cs typeface="Calibri" pitchFamily="34" charset="0"/>
              </a:rPr>
              <a:t>2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 ingot.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A double-transition behavior was observed in 10at% ZrB</a:t>
            </a:r>
            <a:r>
              <a:rPr lang="en-US" altLang="zh-CN" sz="1800" kern="0" baseline="-25000" dirty="0" smtClean="0">
                <a:ea typeface="宋体" pitchFamily="2" charset="-122"/>
                <a:cs typeface="Calibri" pitchFamily="34" charset="0"/>
              </a:rPr>
              <a:t>2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 added 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sample, suggesting </a:t>
            </a:r>
            <a:r>
              <a:rPr lang="en-US" altLang="zh-CN" sz="1800" kern="0" dirty="0" err="1" smtClean="0">
                <a:ea typeface="宋体" pitchFamily="2" charset="-122"/>
                <a:cs typeface="Calibri" pitchFamily="34" charset="0"/>
              </a:rPr>
              <a:t>soe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 Zr introduction into the MgB2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Further work will focus on other diboride additions with various levels of lattice match, to investigate </a:t>
            </a:r>
            <a:r>
              <a:rPr lang="en-US" altLang="zh-CN" sz="1800" kern="0" dirty="0" err="1" smtClean="0">
                <a:ea typeface="宋体" pitchFamily="2" charset="-122"/>
                <a:cs typeface="Calibri" pitchFamily="34" charset="0"/>
              </a:rPr>
              <a:t>nanophase</a:t>
            </a:r>
            <a:r>
              <a:rPr lang="en-US" altLang="zh-CN" sz="1800" kern="0" dirty="0" smtClean="0">
                <a:ea typeface="宋体" pitchFamily="2" charset="-122"/>
                <a:cs typeface="Calibri" pitchFamily="34" charset="0"/>
              </a:rPr>
              <a:t> pinning structures in PLD films, and possibly site substitution as well</a:t>
            </a:r>
            <a:endParaRPr lang="en-US" altLang="zh-CN" sz="1800" kern="0" dirty="0" smtClean="0">
              <a:ea typeface="宋体" pitchFamily="2" charset="-122"/>
              <a:cs typeface="Calibri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1800" kern="0" baseline="-25000" dirty="0">
              <a:solidFill>
                <a:srgbClr val="C00000"/>
              </a:solidFill>
              <a:ea typeface="宋体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388" y="894269"/>
            <a:ext cx="84106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Substitution of C for B is well documented in MgB</a:t>
            </a:r>
            <a:r>
              <a:rPr lang="en-US" sz="2200" baseline="-25000" dirty="0"/>
              <a:t>2</a:t>
            </a:r>
          </a:p>
          <a:p>
            <a:endParaRPr lang="en-US" sz="2200" dirty="0"/>
          </a:p>
          <a:p>
            <a:r>
              <a:rPr lang="en-US" sz="2200" dirty="0"/>
              <a:t>We are interested to generate site substitutions of Zr or Ti for Mg in MgB</a:t>
            </a:r>
            <a:r>
              <a:rPr lang="en-US" sz="2200" baseline="-25000" dirty="0"/>
              <a:t>2</a:t>
            </a:r>
            <a:r>
              <a:rPr lang="en-US" sz="2200" dirty="0"/>
              <a:t>, to change B</a:t>
            </a:r>
            <a:r>
              <a:rPr lang="en-US" sz="2200" baseline="-25000" dirty="0"/>
              <a:t>c2</a:t>
            </a:r>
            <a:r>
              <a:rPr lang="en-US" sz="2200" dirty="0"/>
              <a:t>, or </a:t>
            </a:r>
            <a:r>
              <a:rPr lang="en-US" sz="2200" dirty="0" smtClean="0"/>
              <a:t>to generate </a:t>
            </a:r>
            <a:r>
              <a:rPr lang="en-US" sz="2200" dirty="0" err="1" smtClean="0"/>
              <a:t>heterostructures</a:t>
            </a:r>
            <a:r>
              <a:rPr lang="en-US" sz="2200" dirty="0" smtClean="0"/>
              <a:t>/secondary phases, </a:t>
            </a:r>
            <a:r>
              <a:rPr lang="en-US" sz="2200" dirty="0"/>
              <a:t>to induce flux pinning</a:t>
            </a:r>
          </a:p>
          <a:p>
            <a:endParaRPr lang="en-US" sz="2200" dirty="0"/>
          </a:p>
          <a:p>
            <a:r>
              <a:rPr lang="en-US" sz="2200" dirty="0"/>
              <a:t>We have made high quality MgB</a:t>
            </a:r>
            <a:r>
              <a:rPr lang="en-US" sz="2200" baseline="-25000" dirty="0"/>
              <a:t>2</a:t>
            </a:r>
            <a:r>
              <a:rPr lang="en-US" sz="2200" dirty="0"/>
              <a:t> thin films by Pulsed Laser Deposition (PLD), and have used these non-equilibrium conditions to attempt to incorporate Zr and Ti</a:t>
            </a:r>
          </a:p>
          <a:p>
            <a:endParaRPr lang="en-US" sz="2200" dirty="0"/>
          </a:p>
          <a:p>
            <a:r>
              <a:rPr lang="en-US" sz="2200" dirty="0"/>
              <a:t>We have also used high temperature/high pressure to melt MgB</a:t>
            </a:r>
            <a:r>
              <a:rPr lang="en-US" sz="2200" baseline="-25000" dirty="0"/>
              <a:t>2</a:t>
            </a:r>
            <a:r>
              <a:rPr lang="en-US" sz="2200" dirty="0"/>
              <a:t> with Zr and Ti additions through the </a:t>
            </a:r>
            <a:r>
              <a:rPr lang="en-US" sz="2200" dirty="0" smtClean="0"/>
              <a:t>peritectic</a:t>
            </a:r>
          </a:p>
          <a:p>
            <a:endParaRPr lang="en-US" sz="2200" dirty="0" smtClean="0"/>
          </a:p>
          <a:p>
            <a:r>
              <a:rPr lang="en-US" sz="2200" b="1" dirty="0" smtClean="0"/>
              <a:t>Goal: </a:t>
            </a:r>
            <a:r>
              <a:rPr lang="en-US" sz="2200" dirty="0" smtClean="0"/>
              <a:t>To add Zr or Ti either </a:t>
            </a:r>
            <a:r>
              <a:rPr lang="en-US" sz="2200" dirty="0"/>
              <a:t>as substitutions, or </a:t>
            </a:r>
            <a:r>
              <a:rPr lang="en-US" sz="2200" dirty="0" smtClean="0"/>
              <a:t>Zr- Ti-borides as </a:t>
            </a:r>
            <a:r>
              <a:rPr lang="en-US" sz="2200" dirty="0"/>
              <a:t>fine secondary phases </a:t>
            </a:r>
          </a:p>
        </p:txBody>
      </p:sp>
    </p:spTree>
    <p:extLst>
      <p:ext uri="{BB962C8B-B14F-4D97-AF65-F5344CB8AC3E}">
        <p14:creationId xmlns:p14="http://schemas.microsoft.com/office/powerpoint/2010/main" val="36856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09563" y="1435100"/>
            <a:ext cx="3263900" cy="46434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Zr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and Ti were collected as potential candidates for the study of homogeneity doping and Mg site substitution. </a:t>
            </a:r>
          </a:p>
          <a:p>
            <a:pPr marL="0" indent="0">
              <a:buFontTx/>
              <a:buNone/>
            </a:pPr>
            <a:endParaRPr lang="en-US" altLang="zh-CN" sz="1800" dirty="0" smtClean="0">
              <a:latin typeface="Helvetica-Light"/>
              <a:ea typeface="宋体" pitchFamily="2" charset="-122"/>
            </a:endParaRPr>
          </a:p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Sample preparation:</a:t>
            </a:r>
          </a:p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Mg turning (-4mesh,99.98%, </a:t>
            </a: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Alfar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</a:t>
            </a: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Aesar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B powder(-325msh,99%, </a:t>
            </a: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Alfar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</a:t>
            </a: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Aesar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ZrB</a:t>
            </a:r>
            <a:r>
              <a:rPr lang="en-US" altLang="zh-CN" sz="1800" baseline="-25000" dirty="0" smtClean="0">
                <a:latin typeface="Helvetica-Light"/>
                <a:ea typeface="宋体" pitchFamily="2" charset="-122"/>
              </a:rPr>
              <a:t>2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powder(99.5%,,Alfar </a:t>
            </a: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Aesar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zh-CN" sz="1800" dirty="0" smtClean="0">
                <a:latin typeface="Helvetica-Light"/>
                <a:ea typeface="宋体" pitchFamily="2" charset="-122"/>
              </a:rPr>
              <a:t>TiB</a:t>
            </a:r>
            <a:r>
              <a:rPr lang="en-US" altLang="zh-CN" sz="1800" baseline="-25000" dirty="0" smtClean="0">
                <a:latin typeface="Helvetica-Light"/>
                <a:ea typeface="宋体" pitchFamily="2" charset="-122"/>
              </a:rPr>
              <a:t>2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powder(99.5%, </a:t>
            </a: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Alfar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 </a:t>
            </a:r>
            <a:r>
              <a:rPr lang="en-US" altLang="zh-CN" sz="1800" dirty="0" err="1" smtClean="0">
                <a:latin typeface="Helvetica-Light"/>
                <a:ea typeface="宋体" pitchFamily="2" charset="-122"/>
              </a:rPr>
              <a:t>Aesar</a:t>
            </a:r>
            <a:r>
              <a:rPr lang="en-US" altLang="zh-CN" sz="1800" dirty="0" smtClean="0">
                <a:latin typeface="Helvetica-Light"/>
                <a:ea typeface="宋体" pitchFamily="2" charset="-122"/>
              </a:rPr>
              <a:t>)</a:t>
            </a:r>
          </a:p>
          <a:p>
            <a:pPr marL="0" indent="0">
              <a:buFontTx/>
              <a:buNone/>
            </a:pPr>
            <a:endParaRPr lang="en-US" altLang="zh-CN" sz="1800" dirty="0" smtClean="0">
              <a:latin typeface="Helvetica-Light"/>
              <a:ea typeface="宋体" pitchFamily="2" charset="-122"/>
            </a:endParaRPr>
          </a:p>
          <a:p>
            <a:pPr marL="0" indent="0">
              <a:buFontTx/>
              <a:buNone/>
            </a:pPr>
            <a:endParaRPr lang="en-US" altLang="zh-CN" sz="1800" dirty="0" smtClean="0">
              <a:latin typeface="Helvetica-Light"/>
              <a:ea typeface="宋体" pitchFamily="2" charset="-122"/>
            </a:endParaRPr>
          </a:p>
          <a:p>
            <a:pPr marL="0" indent="0">
              <a:buFontTx/>
              <a:buNone/>
            </a:pPr>
            <a:endParaRPr lang="en-US" altLang="zh-CN" sz="1800" dirty="0" smtClean="0">
              <a:ea typeface="宋体" pitchFamily="2" charset="-122"/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ZrB</a:t>
            </a:r>
            <a:r>
              <a:rPr lang="en-US" altLang="zh-CN" baseline="-25000" smtClean="0">
                <a:ea typeface="宋体" pitchFamily="2" charset="-122"/>
              </a:rPr>
              <a:t>2</a:t>
            </a:r>
            <a:r>
              <a:rPr lang="en-US" altLang="zh-CN" smtClean="0">
                <a:ea typeface="宋体" pitchFamily="2" charset="-122"/>
              </a:rPr>
              <a:t> and TiB</a:t>
            </a:r>
            <a:r>
              <a:rPr lang="en-US" altLang="zh-CN" baseline="-25000" smtClean="0">
                <a:ea typeface="宋体" pitchFamily="2" charset="-122"/>
              </a:rPr>
              <a:t>2</a:t>
            </a:r>
            <a:r>
              <a:rPr lang="en-US" altLang="zh-CN" smtClean="0">
                <a:ea typeface="宋体" pitchFamily="2" charset="-122"/>
              </a:rPr>
              <a:t> added MgB</a:t>
            </a:r>
            <a:r>
              <a:rPr lang="en-US" altLang="zh-CN" baseline="-25000" smtClean="0">
                <a:ea typeface="宋体" pitchFamily="2" charset="-122"/>
              </a:rPr>
              <a:t>2</a:t>
            </a:r>
            <a:r>
              <a:rPr lang="en-US" altLang="zh-CN" smtClean="0">
                <a:ea typeface="宋体" pitchFamily="2" charset="-122"/>
              </a:rPr>
              <a:t> ingot </a:t>
            </a:r>
            <a:endParaRPr lang="zh-CN" altLang="zh-CN" smtClean="0">
              <a:ea typeface="宋体" pitchFamily="2" charset="-122"/>
            </a:endParaRPr>
          </a:p>
        </p:txBody>
      </p:sp>
      <p:graphicFrame>
        <p:nvGraphicFramePr>
          <p:cNvPr id="13354" name="Group 42"/>
          <p:cNvGraphicFramePr>
            <a:graphicFrameLocks noGrp="1"/>
          </p:cNvGraphicFramePr>
          <p:nvPr/>
        </p:nvGraphicFramePr>
        <p:xfrm>
          <a:off x="3611563" y="1508125"/>
          <a:ext cx="5338295" cy="1584960"/>
        </p:xfrm>
        <a:graphic>
          <a:graphicData uri="http://schemas.openxmlformats.org/drawingml/2006/table">
            <a:tbl>
              <a:tblPr/>
              <a:tblGrid>
                <a:gridCol w="679414"/>
                <a:gridCol w="570326"/>
                <a:gridCol w="564195"/>
                <a:gridCol w="570326"/>
                <a:gridCol w="1172611"/>
                <a:gridCol w="1781423"/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 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a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, Å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c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Å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c/a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space group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Atomic weight, g/mol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MgB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  <a:endParaRPr kumimoji="0" lang="en-US" altLang="zh-CN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3.09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3.52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1.14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P6/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mmm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45.93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ZrB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  <a:endParaRPr kumimoji="0" lang="en-US" altLang="zh-CN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3.17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3.52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1.11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P6/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mmm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112.85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TiB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  <a:endParaRPr kumimoji="0" lang="en-US" altLang="zh-CN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3.03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3.23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1.07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P6/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mmm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69.49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Text Placeholder 4"/>
          <p:cNvSpPr>
            <a:spLocks/>
          </p:cNvSpPr>
          <p:nvPr/>
        </p:nvSpPr>
        <p:spPr bwMode="auto">
          <a:xfrm>
            <a:off x="3803650" y="3198813"/>
            <a:ext cx="5070475" cy="2995612"/>
          </a:xfrm>
          <a:prstGeom prst="rect">
            <a:avLst/>
          </a:prstGeom>
          <a:solidFill>
            <a:srgbClr val="C0C0C0">
              <a:alpha val="85097"/>
            </a:srgb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HT1: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Ramping: 500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 to 1500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C, 20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C/min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Soaking: 1500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C, 30min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Cooling: 1500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 to 500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C, 5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C/min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HT2: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Ramping: 500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 to 1700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C, 20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C/min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Soaking: 1700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C, 20min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Cooling: 1700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 to 500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C, 5</a:t>
            </a:r>
            <a:r>
              <a:rPr lang="en-US" altLang="zh-CN" sz="1800" baseline="30000" dirty="0">
                <a:solidFill>
                  <a:srgbClr val="990000"/>
                </a:solidFill>
                <a:ea typeface="宋体" pitchFamily="2" charset="-122"/>
              </a:rPr>
              <a:t>o</a:t>
            </a: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C/min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rgbClr val="990000"/>
                </a:solidFill>
                <a:ea typeface="宋体" pitchFamily="2" charset="-122"/>
              </a:rPr>
              <a:t>Ag Pressure: 10MPa</a:t>
            </a:r>
          </a:p>
          <a:p>
            <a:pPr eaLnBrk="0" hangingPunct="0">
              <a:spcBef>
                <a:spcPct val="20000"/>
              </a:spcBef>
            </a:pPr>
            <a:endParaRPr lang="en-US" altLang="zh-CN" sz="1400" dirty="0">
              <a:solidFill>
                <a:srgbClr val="99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328" name="Rectangle 5"/>
          <p:cNvSpPr>
            <a:spLocks noChangeArrowheads="1"/>
          </p:cNvSpPr>
          <p:nvPr/>
        </p:nvSpPr>
        <p:spPr bwMode="auto">
          <a:xfrm>
            <a:off x="38100" y="203200"/>
            <a:ext cx="923925" cy="3460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MgB</a:t>
            </a:r>
            <a:r>
              <a:rPr lang="en-US" baseline="-25000" dirty="0" smtClean="0"/>
              <a:t>2</a:t>
            </a:r>
            <a:r>
              <a:rPr lang="en-US" dirty="0" smtClean="0"/>
              <a:t> thin films</a:t>
            </a:r>
            <a:endParaRPr lang="en-US" dirty="0"/>
          </a:p>
        </p:txBody>
      </p:sp>
      <p:grpSp>
        <p:nvGrpSpPr>
          <p:cNvPr id="3" name="Group 332"/>
          <p:cNvGrpSpPr>
            <a:grpSpLocks/>
          </p:cNvGrpSpPr>
          <p:nvPr/>
        </p:nvGrpSpPr>
        <p:grpSpPr bwMode="auto">
          <a:xfrm>
            <a:off x="-1" y="817458"/>
            <a:ext cx="8799059" cy="5573951"/>
            <a:chOff x="1823" y="19262764"/>
            <a:chExt cx="13662430" cy="8657378"/>
          </a:xfrm>
        </p:grpSpPr>
        <p:grpSp>
          <p:nvGrpSpPr>
            <p:cNvPr id="4" name="Group 321"/>
            <p:cNvGrpSpPr>
              <a:grpSpLocks/>
            </p:cNvGrpSpPr>
            <p:nvPr/>
          </p:nvGrpSpPr>
          <p:grpSpPr bwMode="auto">
            <a:xfrm>
              <a:off x="1823" y="19262764"/>
              <a:ext cx="8688351" cy="8657378"/>
              <a:chOff x="26866572" y="7702856"/>
              <a:chExt cx="9245297" cy="9212338"/>
            </a:xfrm>
          </p:grpSpPr>
          <p:grpSp>
            <p:nvGrpSpPr>
              <p:cNvPr id="7" name="Group 243"/>
              <p:cNvGrpSpPr>
                <a:grpSpLocks/>
              </p:cNvGrpSpPr>
              <p:nvPr/>
            </p:nvGrpSpPr>
            <p:grpSpPr bwMode="auto">
              <a:xfrm>
                <a:off x="27177806" y="7702856"/>
                <a:ext cx="8934063" cy="5491483"/>
                <a:chOff x="304799" y="152397"/>
                <a:chExt cx="7809459" cy="4800222"/>
              </a:xfrm>
            </p:grpSpPr>
            <p:grpSp>
              <p:nvGrpSpPr>
                <p:cNvPr id="37" name="Group 87"/>
                <p:cNvGrpSpPr>
                  <a:grpSpLocks/>
                </p:cNvGrpSpPr>
                <p:nvPr/>
              </p:nvGrpSpPr>
              <p:grpSpPr bwMode="auto">
                <a:xfrm>
                  <a:off x="2361635" y="1675259"/>
                  <a:ext cx="4342693" cy="3125993"/>
                  <a:chOff x="2361635" y="1675259"/>
                  <a:chExt cx="4342693" cy="312599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361544" y="1675258"/>
                    <a:ext cx="4342511" cy="31259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4310401" y="2817403"/>
                    <a:ext cx="389771" cy="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Flowchart: Merge 68"/>
                  <p:cNvSpPr/>
                  <p:nvPr/>
                </p:nvSpPr>
                <p:spPr>
                  <a:xfrm>
                    <a:off x="4406697" y="3012347"/>
                    <a:ext cx="194886" cy="192651"/>
                  </a:xfrm>
                  <a:prstGeom prst="flowChartMerg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70" name="Straight Arrow Connector 69"/>
                  <p:cNvCxnSpPr/>
                  <p:nvPr/>
                </p:nvCxnSpPr>
                <p:spPr>
                  <a:xfrm>
                    <a:off x="3047084" y="1941300"/>
                    <a:ext cx="1458203" cy="1263699"/>
                  </a:xfrm>
                  <a:prstGeom prst="straightConnector1">
                    <a:avLst/>
                  </a:prstGeom>
                  <a:ln w="25400">
                    <a:solidFill>
                      <a:schemeClr val="tx2">
                        <a:lumMod val="60000"/>
                        <a:lumOff val="40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Oval 70"/>
                  <p:cNvSpPr/>
                  <p:nvPr/>
                </p:nvSpPr>
                <p:spPr>
                  <a:xfrm>
                    <a:off x="3241969" y="1941300"/>
                    <a:ext cx="2622932" cy="262601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 rot="2463506">
                    <a:off x="3310752" y="2010104"/>
                    <a:ext cx="460848" cy="6811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 rot="18670646">
                    <a:off x="2934605" y="2156900"/>
                    <a:ext cx="873811" cy="985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631740" y="2331189"/>
                    <a:ext cx="1845683" cy="1848533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>
                    <a:off x="4212870" y="3692360"/>
                    <a:ext cx="58483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4310401" y="3399944"/>
                    <a:ext cx="38977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310401" y="3303618"/>
                    <a:ext cx="389771" cy="0"/>
                  </a:xfrm>
                  <a:prstGeom prst="line">
                    <a:avLst/>
                  </a:prstGeom>
                  <a:ln w="1016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Flowchart: Delay 77"/>
                  <p:cNvSpPr/>
                  <p:nvPr/>
                </p:nvSpPr>
                <p:spPr>
                  <a:xfrm rot="16200000">
                    <a:off x="4474324" y="2885090"/>
                    <a:ext cx="59630" cy="194886"/>
                  </a:xfrm>
                  <a:prstGeom prst="flowChartDelay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310401" y="2856392"/>
                    <a:ext cx="389771" cy="5733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80" name="Straight Connector 79"/>
                  <p:cNvCxnSpPr/>
                  <p:nvPr/>
                </p:nvCxnSpPr>
                <p:spPr>
                  <a:xfrm rot="10800000">
                    <a:off x="4406697" y="2913729"/>
                    <a:ext cx="194886" cy="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5400000" flipH="1" flipV="1">
                    <a:off x="4212928" y="2816256"/>
                    <a:ext cx="194945" cy="0"/>
                  </a:xfrm>
                  <a:prstGeom prst="line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4602699" y="2816256"/>
                    <a:ext cx="194945" cy="0"/>
                  </a:xfrm>
                  <a:prstGeom prst="line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Rectangle 82"/>
                  <p:cNvSpPr/>
                  <p:nvPr/>
                </p:nvSpPr>
                <p:spPr>
                  <a:xfrm rot="2463506">
                    <a:off x="5351319" y="3856343"/>
                    <a:ext cx="463140" cy="681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 rot="18670646">
                    <a:off x="5297307" y="4295556"/>
                    <a:ext cx="876104" cy="98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380589" y="152397"/>
                  <a:ext cx="7699129" cy="48002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464017" y="2968772"/>
                  <a:ext cx="387478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lowchart: Merge 39"/>
                <p:cNvSpPr/>
                <p:nvPr/>
              </p:nvSpPr>
              <p:spPr>
                <a:xfrm>
                  <a:off x="4560314" y="3163716"/>
                  <a:ext cx="194885" cy="194945"/>
                </a:xfrm>
                <a:prstGeom prst="flowChartMerg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395585" y="2094961"/>
                  <a:ext cx="2622931" cy="2623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rot="2463506">
                  <a:off x="3464369" y="2163765"/>
                  <a:ext cx="460846" cy="678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18670646">
                  <a:off x="3087075" y="2309415"/>
                  <a:ext cx="876104" cy="98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783063" y="2484850"/>
                  <a:ext cx="1847974" cy="18462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4367631" y="3844876"/>
                  <a:ext cx="5825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464017" y="3553605"/>
                  <a:ext cx="38747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464017" y="3454987"/>
                  <a:ext cx="387478" cy="0"/>
                </a:xfrm>
                <a:prstGeom prst="line">
                  <a:avLst/>
                </a:prstGeom>
                <a:ln w="1016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Flowchart: Delay 47"/>
                <p:cNvSpPr/>
                <p:nvPr/>
              </p:nvSpPr>
              <p:spPr>
                <a:xfrm rot="16200000">
                  <a:off x="4629088" y="3037606"/>
                  <a:ext cx="57336" cy="194885"/>
                </a:xfrm>
                <a:prstGeom prst="flowChartDelay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464017" y="3007760"/>
                  <a:ext cx="387478" cy="596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rot="10800000">
                  <a:off x="4560314" y="3067391"/>
                  <a:ext cx="194885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4366545" y="2969919"/>
                  <a:ext cx="194944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4754022" y="2969919"/>
                  <a:ext cx="194944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/>
                <p:cNvSpPr/>
                <p:nvPr/>
              </p:nvSpPr>
              <p:spPr>
                <a:xfrm rot="2463506">
                  <a:off x="5504936" y="4010006"/>
                  <a:ext cx="463140" cy="678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 rot="18670646">
                  <a:off x="5449777" y="4448071"/>
                  <a:ext cx="876104" cy="962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55" name="Flowchart: Merge 54"/>
                <p:cNvSpPr/>
                <p:nvPr/>
              </p:nvSpPr>
              <p:spPr>
                <a:xfrm rot="18749868">
                  <a:off x="3819727" y="1625110"/>
                  <a:ext cx="144488" cy="2052032"/>
                </a:xfrm>
                <a:prstGeom prst="flowChartMerge">
                  <a:avLst/>
                </a:prstGeom>
                <a:solidFill>
                  <a:srgbClr val="BBE0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56" name="Straight Connector 55"/>
                <p:cNvCxnSpPr>
                  <a:stCxn id="57" idx="0"/>
                </p:cNvCxnSpPr>
                <p:nvPr/>
              </p:nvCxnSpPr>
              <p:spPr>
                <a:xfrm rot="10800000">
                  <a:off x="1524683" y="457427"/>
                  <a:ext cx="1614112" cy="1499926"/>
                </a:xfrm>
                <a:prstGeom prst="line">
                  <a:avLst/>
                </a:prstGeom>
                <a:ln w="127000">
                  <a:solidFill>
                    <a:srgbClr val="BBE0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 rot="18866143">
                  <a:off x="2604408" y="1945900"/>
                  <a:ext cx="1130678" cy="8483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58" name="TextBox 265"/>
                <p:cNvSpPr txBox="1">
                  <a:spLocks noChangeArrowheads="1"/>
                </p:cNvSpPr>
                <p:nvPr/>
              </p:nvSpPr>
              <p:spPr bwMode="auto">
                <a:xfrm>
                  <a:off x="5748455" y="4480136"/>
                  <a:ext cx="1621558" cy="400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 dirty="0">
                      <a:latin typeface="Calibri" pitchFamily="34" charset="0"/>
                      <a:cs typeface="Calibri" pitchFamily="34" charset="0"/>
                    </a:rPr>
                    <a:t>to turbo</a:t>
                  </a:r>
                </a:p>
              </p:txBody>
            </p:sp>
            <p:sp>
              <p:nvSpPr>
                <p:cNvPr id="59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3418840" y="1151108"/>
                  <a:ext cx="2015947" cy="444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  <a:cs typeface="Calibri" pitchFamily="34" charset="0"/>
                    </a:rPr>
                    <a:t>Focusing lens</a:t>
                  </a:r>
                </a:p>
              </p:txBody>
            </p:sp>
            <p:sp>
              <p:nvSpPr>
                <p:cNvPr id="60" name="TextBox 267"/>
                <p:cNvSpPr txBox="1">
                  <a:spLocks noChangeArrowheads="1"/>
                </p:cNvSpPr>
                <p:nvPr/>
              </p:nvSpPr>
              <p:spPr bwMode="auto">
                <a:xfrm>
                  <a:off x="304799" y="152401"/>
                  <a:ext cx="2057402" cy="6669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dirty="0">
                      <a:latin typeface="Calibri" pitchFamily="34" charset="0"/>
                      <a:cs typeface="Calibri" pitchFamily="34" charset="0"/>
                    </a:rPr>
                    <a:t>KrF excimer laser, </a:t>
                  </a:r>
                </a:p>
                <a:p>
                  <a:r>
                    <a:rPr lang="el-GR" sz="1200" dirty="0">
                      <a:latin typeface="Calibri" pitchFamily="34" charset="0"/>
                      <a:cs typeface="Calibri" pitchFamily="34" charset="0"/>
                    </a:rPr>
                    <a:t>λ</a:t>
                  </a:r>
                  <a:r>
                    <a:rPr lang="en-US" sz="1200" dirty="0">
                      <a:latin typeface="Calibri" pitchFamily="34" charset="0"/>
                      <a:cs typeface="Calibri" pitchFamily="34" charset="0"/>
                    </a:rPr>
                    <a:t>=248 nm</a:t>
                  </a:r>
                </a:p>
              </p:txBody>
            </p:sp>
            <p:sp>
              <p:nvSpPr>
                <p:cNvPr id="61" name="TextBox 268"/>
                <p:cNvSpPr txBox="1">
                  <a:spLocks noChangeArrowheads="1"/>
                </p:cNvSpPr>
                <p:nvPr/>
              </p:nvSpPr>
              <p:spPr bwMode="auto">
                <a:xfrm>
                  <a:off x="6161894" y="3630239"/>
                  <a:ext cx="1916177" cy="933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Calibri" pitchFamily="34" charset="0"/>
                      <a:cs typeface="Calibri" pitchFamily="34" charset="0"/>
                    </a:rPr>
                    <a:t>MgB</a:t>
                  </a:r>
                  <a:r>
                    <a:rPr lang="en-US" sz="1200" baseline="-25000" dirty="0">
                      <a:latin typeface="Calibri" pitchFamily="34" charset="0"/>
                      <a:cs typeface="Calibri" pitchFamily="34" charset="0"/>
                    </a:rPr>
                    <a:t>2</a:t>
                  </a:r>
                  <a:r>
                    <a:rPr lang="en-US" sz="1200" dirty="0">
                      <a:latin typeface="Calibri" pitchFamily="34" charset="0"/>
                      <a:cs typeface="Calibri" pitchFamily="34" charset="0"/>
                    </a:rPr>
                    <a:t> target mounted on rotating platform</a:t>
                  </a:r>
                </a:p>
              </p:txBody>
            </p:sp>
            <p:sp>
              <p:nvSpPr>
                <p:cNvPr id="62" name="TextBox 269"/>
                <p:cNvSpPr txBox="1">
                  <a:spLocks noChangeArrowheads="1"/>
                </p:cNvSpPr>
                <p:nvPr/>
              </p:nvSpPr>
              <p:spPr bwMode="auto">
                <a:xfrm>
                  <a:off x="6095998" y="2438403"/>
                  <a:ext cx="2018260" cy="6669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dirty="0">
                      <a:latin typeface="Calibri" pitchFamily="34" charset="0"/>
                      <a:cs typeface="Calibri" pitchFamily="34" charset="0"/>
                    </a:rPr>
                    <a:t>Resistive heater (1050</a:t>
                  </a:r>
                  <a:r>
                    <a:rPr lang="en-US" sz="1200" baseline="30000" dirty="0">
                      <a:latin typeface="Calibri" pitchFamily="34" charset="0"/>
                      <a:cs typeface="Calibri" pitchFamily="34" charset="0"/>
                    </a:rPr>
                    <a:t>o</a:t>
                  </a:r>
                  <a:r>
                    <a:rPr lang="en-US" sz="1200" dirty="0">
                      <a:latin typeface="Calibri" pitchFamily="34" charset="0"/>
                      <a:cs typeface="Calibri" pitchFamily="34" charset="0"/>
                    </a:rPr>
                    <a:t>C max.)</a:t>
                  </a:r>
                </a:p>
              </p:txBody>
            </p:sp>
            <p:sp>
              <p:nvSpPr>
                <p:cNvPr id="63" name="TextBox 270"/>
                <p:cNvSpPr txBox="1">
                  <a:spLocks noChangeArrowheads="1"/>
                </p:cNvSpPr>
                <p:nvPr/>
              </p:nvSpPr>
              <p:spPr bwMode="auto">
                <a:xfrm>
                  <a:off x="6025792" y="3148525"/>
                  <a:ext cx="2057401" cy="400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dirty="0">
                      <a:latin typeface="Calibri" pitchFamily="34" charset="0"/>
                      <a:cs typeface="Calibri" pitchFamily="34" charset="0"/>
                    </a:rPr>
                    <a:t>SiC (0001) substrate</a:t>
                  </a:r>
                </a:p>
              </p:txBody>
            </p:sp>
            <p:cxnSp>
              <p:nvCxnSpPr>
                <p:cNvPr id="64" name="Straight Arrow Connector 63"/>
                <p:cNvCxnSpPr>
                  <a:stCxn id="62" idx="1"/>
                </p:cNvCxnSpPr>
                <p:nvPr/>
              </p:nvCxnSpPr>
              <p:spPr>
                <a:xfrm flipH="1">
                  <a:off x="4952379" y="2771888"/>
                  <a:ext cx="1143619" cy="19918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63" idx="1"/>
                  <a:endCxn id="49" idx="2"/>
                </p:cNvCxnSpPr>
                <p:nvPr/>
              </p:nvCxnSpPr>
              <p:spPr>
                <a:xfrm flipH="1" flipV="1">
                  <a:off x="4657756" y="3067393"/>
                  <a:ext cx="1368035" cy="2812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stCxn id="61" idx="1"/>
                </p:cNvCxnSpPr>
                <p:nvPr/>
              </p:nvCxnSpPr>
              <p:spPr>
                <a:xfrm flipH="1" flipV="1">
                  <a:off x="4881303" y="3448113"/>
                  <a:ext cx="1280590" cy="6490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292"/>
              <p:cNvGrpSpPr>
                <a:grpSpLocks/>
              </p:cNvGrpSpPr>
              <p:nvPr/>
            </p:nvGrpSpPr>
            <p:grpSpPr bwMode="auto">
              <a:xfrm>
                <a:off x="26866572" y="12146025"/>
                <a:ext cx="8753689" cy="4769169"/>
                <a:chOff x="-359031" y="90219"/>
                <a:chExt cx="8895847" cy="4846618"/>
              </a:xfrm>
            </p:grpSpPr>
            <p:sp>
              <p:nvSpPr>
                <p:cNvPr id="9" name="Flowchart: Magnetic Disk 8"/>
                <p:cNvSpPr/>
                <p:nvPr/>
              </p:nvSpPr>
              <p:spPr>
                <a:xfrm>
                  <a:off x="685099" y="2896681"/>
                  <a:ext cx="1524689" cy="381287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" name="Flowchart: Magnetic Disk 9"/>
                <p:cNvSpPr/>
                <p:nvPr/>
              </p:nvSpPr>
              <p:spPr>
                <a:xfrm>
                  <a:off x="6629253" y="2896681"/>
                  <a:ext cx="1524689" cy="381287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" name="Flowchart: Magnetic Disk 10"/>
                <p:cNvSpPr/>
                <p:nvPr/>
              </p:nvSpPr>
              <p:spPr>
                <a:xfrm>
                  <a:off x="4648758" y="2896681"/>
                  <a:ext cx="1522023" cy="381287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2" name="Flowchart: Magnetic Disk 11"/>
                <p:cNvSpPr/>
                <p:nvPr/>
              </p:nvSpPr>
              <p:spPr>
                <a:xfrm>
                  <a:off x="2665596" y="2896681"/>
                  <a:ext cx="1524689" cy="381287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13" name="Group 16"/>
                <p:cNvGrpSpPr>
                  <a:grpSpLocks/>
                </p:cNvGrpSpPr>
                <p:nvPr/>
              </p:nvGrpSpPr>
              <p:grpSpPr bwMode="auto">
                <a:xfrm>
                  <a:off x="146673" y="1982123"/>
                  <a:ext cx="1682027" cy="989215"/>
                  <a:chOff x="146673" y="1982123"/>
                  <a:chExt cx="1682027" cy="989215"/>
                </a:xfrm>
              </p:grpSpPr>
              <p:cxnSp>
                <p:nvCxnSpPr>
                  <p:cNvPr id="31" name="Straight Arrow Connector 30"/>
                  <p:cNvCxnSpPr/>
                  <p:nvPr/>
                </p:nvCxnSpPr>
                <p:spPr>
                  <a:xfrm rot="16200000" flipH="1">
                    <a:off x="111857" y="2016927"/>
                    <a:ext cx="989215" cy="919612"/>
                  </a:xfrm>
                  <a:prstGeom prst="straightConnector1">
                    <a:avLst/>
                  </a:prstGeom>
                  <a:ln w="254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 rot="16200000" flipH="1">
                    <a:off x="263794" y="2016927"/>
                    <a:ext cx="989215" cy="919610"/>
                  </a:xfrm>
                  <a:prstGeom prst="straightConnector1">
                    <a:avLst/>
                  </a:prstGeom>
                  <a:ln w="254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/>
                  <p:nvPr/>
                </p:nvCxnSpPr>
                <p:spPr>
                  <a:xfrm rot="16200000" flipH="1">
                    <a:off x="418395" y="2016927"/>
                    <a:ext cx="989215" cy="919610"/>
                  </a:xfrm>
                  <a:prstGeom prst="straightConnector1">
                    <a:avLst/>
                  </a:prstGeom>
                  <a:ln w="254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 rot="16200000" flipH="1">
                    <a:off x="567665" y="2016927"/>
                    <a:ext cx="989215" cy="919610"/>
                  </a:xfrm>
                  <a:prstGeom prst="straightConnector1">
                    <a:avLst/>
                  </a:prstGeom>
                  <a:ln w="254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rot="16200000" flipH="1">
                    <a:off x="722267" y="2016927"/>
                    <a:ext cx="989215" cy="919610"/>
                  </a:xfrm>
                  <a:prstGeom prst="straightConnector1">
                    <a:avLst/>
                  </a:prstGeom>
                  <a:ln w="254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 rot="16200000" flipH="1">
                    <a:off x="874202" y="2016927"/>
                    <a:ext cx="989215" cy="919612"/>
                  </a:xfrm>
                  <a:prstGeom prst="straightConnector1">
                    <a:avLst/>
                  </a:prstGeom>
                  <a:ln w="254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Flowchart: Delay 13"/>
                <p:cNvSpPr/>
                <p:nvPr/>
              </p:nvSpPr>
              <p:spPr>
                <a:xfrm rot="16200000">
                  <a:off x="3351949" y="2514175"/>
                  <a:ext cx="151983" cy="762344"/>
                </a:xfrm>
                <a:prstGeom prst="flowChartDelay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590961" y="1371532"/>
                  <a:ext cx="1599324" cy="0"/>
                </a:xfrm>
                <a:prstGeom prst="line">
                  <a:avLst/>
                </a:prstGeom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10464" y="1371532"/>
                  <a:ext cx="1599324" cy="0"/>
                </a:xfrm>
                <a:prstGeom prst="line">
                  <a:avLst/>
                </a:prstGeom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571456" y="1371532"/>
                  <a:ext cx="1599324" cy="0"/>
                </a:xfrm>
                <a:prstGeom prst="line">
                  <a:avLst/>
                </a:prstGeom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551953" y="1371532"/>
                  <a:ext cx="1601989" cy="0"/>
                </a:xfrm>
                <a:prstGeom prst="line">
                  <a:avLst/>
                </a:prstGeom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1066272" y="1448855"/>
                  <a:ext cx="685043" cy="7465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7010426" y="1448855"/>
                  <a:ext cx="685043" cy="7465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029929" y="1448855"/>
                  <a:ext cx="685045" cy="7465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046767" y="1448855"/>
                  <a:ext cx="687709" cy="7465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3" name="Flowchart: Delay 22"/>
                <p:cNvSpPr/>
                <p:nvPr/>
              </p:nvSpPr>
              <p:spPr>
                <a:xfrm rot="16200000" flipH="1">
                  <a:off x="7275624" y="1258315"/>
                  <a:ext cx="154648" cy="685043"/>
                </a:xfrm>
                <a:prstGeom prst="flowChartDelay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4" name="TextBox 308"/>
                <p:cNvSpPr txBox="1">
                  <a:spLocks noChangeArrowheads="1"/>
                </p:cNvSpPr>
                <p:nvPr/>
              </p:nvSpPr>
              <p:spPr bwMode="auto">
                <a:xfrm>
                  <a:off x="-359031" y="3230942"/>
                  <a:ext cx="3227284" cy="17058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Nom. 25 ns laser pulse, </a:t>
                  </a:r>
                  <a:r>
                    <a:rPr lang="el-GR" sz="1000" dirty="0">
                      <a:latin typeface="Calibri" pitchFamily="34" charset="0"/>
                      <a:cs typeface="Calibri" pitchFamily="34" charset="0"/>
                    </a:rPr>
                    <a:t>λ</a:t>
                  </a:r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=248 nm</a:t>
                  </a:r>
                </a:p>
                <a:p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400 mJ max. energy (typically ~4 J/cm</a:t>
                  </a:r>
                  <a:r>
                    <a:rPr lang="en-US" sz="1000" baseline="30000" dirty="0">
                      <a:latin typeface="Calibri" pitchFamily="34" charset="0"/>
                      <a:cs typeface="Calibri" pitchFamily="34" charset="0"/>
                    </a:rPr>
                    <a:t>2</a:t>
                  </a:r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 energy density) impinges upon the MgB</a:t>
                  </a:r>
                  <a:r>
                    <a:rPr lang="en-US" sz="1000" baseline="-25000" dirty="0">
                      <a:latin typeface="Calibri" pitchFamily="34" charset="0"/>
                      <a:cs typeface="Calibri" pitchFamily="34" charset="0"/>
                    </a:rPr>
                    <a:t>2</a:t>
                  </a:r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 target, producing significant, rapid heating of target material </a:t>
                  </a:r>
                </a:p>
              </p:txBody>
            </p:sp>
            <p:sp>
              <p:nvSpPr>
                <p:cNvPr id="25" name="TextBox 309"/>
                <p:cNvSpPr txBox="1">
                  <a:spLocks noChangeArrowheads="1"/>
                </p:cNvSpPr>
                <p:nvPr/>
              </p:nvSpPr>
              <p:spPr bwMode="auto">
                <a:xfrm>
                  <a:off x="2666999" y="3283804"/>
                  <a:ext cx="1752599" cy="11889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A laser-induced plasma forms on the target surface</a:t>
                  </a:r>
                </a:p>
              </p:txBody>
            </p:sp>
            <p:sp>
              <p:nvSpPr>
                <p:cNvPr id="26" name="TextBox 310"/>
                <p:cNvSpPr txBox="1">
                  <a:spLocks noChangeArrowheads="1"/>
                </p:cNvSpPr>
                <p:nvPr/>
              </p:nvSpPr>
              <p:spPr bwMode="auto">
                <a:xfrm>
                  <a:off x="4442555" y="3276603"/>
                  <a:ext cx="2110644" cy="1447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Plasma </a:t>
                  </a:r>
                  <a:r>
                    <a:rPr lang="en-US" sz="1000" dirty="0" smtClean="0">
                      <a:latin typeface="Calibri" pitchFamily="34" charset="0"/>
                      <a:cs typeface="Calibri" pitchFamily="34" charset="0"/>
                    </a:rPr>
                    <a:t>forwardly and supersoniacally </a:t>
                  </a:r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ejected from interaction volume, forms “plume”</a:t>
                  </a: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029929" y="1600837"/>
                  <a:ext cx="759680" cy="13705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8" name="TextBox 312"/>
                <p:cNvSpPr txBox="1">
                  <a:spLocks noChangeArrowheads="1"/>
                </p:cNvSpPr>
                <p:nvPr/>
              </p:nvSpPr>
              <p:spPr bwMode="auto">
                <a:xfrm>
                  <a:off x="6479418" y="3250944"/>
                  <a:ext cx="2057398" cy="11889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Plume impinges upon the substrate, depositing plume species on surface </a:t>
                  </a:r>
                </a:p>
              </p:txBody>
            </p:sp>
            <p:sp>
              <p:nvSpPr>
                <p:cNvPr id="29" name="TextBox 313"/>
                <p:cNvSpPr txBox="1">
                  <a:spLocks noChangeArrowheads="1"/>
                </p:cNvSpPr>
                <p:nvPr/>
              </p:nvSpPr>
              <p:spPr bwMode="auto">
                <a:xfrm>
                  <a:off x="30912" y="90219"/>
                  <a:ext cx="1828800" cy="878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  <a:cs typeface="Calibri" pitchFamily="34" charset="0"/>
                    </a:rPr>
                    <a:t>SiC (0001) substrate</a:t>
                  </a:r>
                </a:p>
              </p:txBody>
            </p:sp>
            <p:cxnSp>
              <p:nvCxnSpPr>
                <p:cNvPr id="30" name="Straight Arrow Connector 29"/>
                <p:cNvCxnSpPr>
                  <a:endCxn id="19" idx="1"/>
                </p:cNvCxnSpPr>
                <p:nvPr/>
              </p:nvCxnSpPr>
              <p:spPr>
                <a:xfrm rot="16200000" flipH="1">
                  <a:off x="590386" y="1010298"/>
                  <a:ext cx="570598" cy="38117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Picture 72" descr="100_3376"/>
            <p:cNvPicPr>
              <a:picLocks noChangeAspect="1" noChangeArrowheads="1"/>
            </p:cNvPicPr>
            <p:nvPr/>
          </p:nvPicPr>
          <p:blipFill>
            <a:blip r:embed="rId2" cstate="print"/>
            <a:srcRect l="38345" t="36871" r="21901" b="36626"/>
            <a:stretch>
              <a:fillRect/>
            </a:stretch>
          </p:blipFill>
          <p:spPr bwMode="auto">
            <a:xfrm>
              <a:off x="8594793" y="24485842"/>
              <a:ext cx="5069460" cy="253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8" descr="C:\Users\susner\Desktop\pld pics\IMG_1043.JPG"/>
            <p:cNvPicPr>
              <a:picLocks noChangeAspect="1" noChangeArrowheads="1"/>
            </p:cNvPicPr>
            <p:nvPr/>
          </p:nvPicPr>
          <p:blipFill>
            <a:blip r:embed="rId3" cstate="print"/>
            <a:srcRect l="17719" r="13693" b="7288"/>
            <a:stretch>
              <a:fillRect/>
            </a:stretch>
          </p:blipFill>
          <p:spPr bwMode="auto">
            <a:xfrm>
              <a:off x="8594792" y="19322414"/>
              <a:ext cx="5069460" cy="5139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76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PLD synthesis routes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32935" t="23770" r="18089" b="17487"/>
          <a:stretch>
            <a:fillRect/>
          </a:stretch>
        </p:blipFill>
        <p:spPr bwMode="auto">
          <a:xfrm>
            <a:off x="155425" y="932675"/>
            <a:ext cx="5448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2235" y="1009485"/>
            <a:ext cx="172822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45720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PLD synthesis routes for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MgB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pic>
        <p:nvPicPr>
          <p:cNvPr id="5" name="Picture 2" descr="http://upload.wikimedia.org/wikipedia/commons/d/d2/Magnesium-diboride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5315" y="740650"/>
            <a:ext cx="3829782" cy="275962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4303165" y="1393535"/>
            <a:ext cx="729695" cy="99853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187950" y="2468875"/>
            <a:ext cx="76809" cy="115215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382915" y="3659430"/>
            <a:ext cx="1728225" cy="576075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344510" y="4273910"/>
            <a:ext cx="0" cy="422455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Undoped MgB</a:t>
            </a:r>
            <a:r>
              <a:rPr lang="en-US" baseline="-25000" dirty="0" smtClean="0"/>
              <a:t>2</a:t>
            </a:r>
            <a:r>
              <a:rPr lang="en-US" dirty="0" smtClean="0"/>
              <a:t> thin films</a:t>
            </a:r>
            <a:endParaRPr lang="en-US" dirty="0"/>
          </a:p>
        </p:txBody>
      </p:sp>
      <p:pic>
        <p:nvPicPr>
          <p:cNvPr id="3" name="Picture 182" descr="G:\tf pics\68H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96" y="817459"/>
            <a:ext cx="4866353" cy="36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28801" name="Object 1"/>
          <p:cNvGraphicFramePr>
            <a:graphicFrameLocks noChangeAspect="1"/>
          </p:cNvGraphicFramePr>
          <p:nvPr/>
        </p:nvGraphicFramePr>
        <p:xfrm>
          <a:off x="5148075" y="817460"/>
          <a:ext cx="3686880" cy="366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2" name="SPW 12.0 Graph" r:id="rId4" imgW="3448121" imgH="3429077" progId="SigmaPlotGraphicObject.11">
                  <p:embed/>
                </p:oleObj>
              </mc:Choice>
              <mc:Fallback>
                <p:oleObj name="SPW 12.0 Graph" r:id="rId4" imgW="3448121" imgH="3429077" progId="SigmaPlotGraphicObject.1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75" y="817460"/>
                        <a:ext cx="3686880" cy="366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2665" y="4849985"/>
            <a:ext cx="845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We have created granular MgB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thin films with a three-step process: (1) deposition of MgB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(2) deposition of Mg cap layer, and (3) anneal at ~700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 at 1 atm highly purified Ar</a:t>
            </a:r>
          </a:p>
          <a:p>
            <a:pPr indent="-457200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indent="-4572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Process optimized to drive up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800" i="1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to maximum seen in PLD-synthesized MgB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films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Glancing X-ray analysis of MgB</a:t>
            </a:r>
            <a:r>
              <a:rPr lang="en-US" baseline="-25000" dirty="0" smtClean="0"/>
              <a:t>2</a:t>
            </a:r>
            <a:r>
              <a:rPr lang="en-US" dirty="0" smtClean="0"/>
              <a:t> thin films</a:t>
            </a:r>
            <a:endParaRPr lang="en-US" dirty="0"/>
          </a:p>
        </p:txBody>
      </p:sp>
      <p:sp>
        <p:nvSpPr>
          <p:cNvPr id="1230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30849" name="Object 1"/>
          <p:cNvGraphicFramePr>
            <a:graphicFrameLocks noChangeAspect="1"/>
          </p:cNvGraphicFramePr>
          <p:nvPr/>
        </p:nvGraphicFramePr>
        <p:xfrm>
          <a:off x="539475" y="932675"/>
          <a:ext cx="3807986" cy="366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36" name="SPW 12.0 Graph" r:id="rId3" imgW="4257665" imgH="3657754" progId="SigmaPlotGraphicObject.11">
                  <p:embed/>
                </p:oleObj>
              </mc:Choice>
              <mc:Fallback>
                <p:oleObj name="SPW 12.0 Graph" r:id="rId3" imgW="4257665" imgH="3657754" progId="SigmaPlotGraphicObject.11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738"/>
                      <a:stretch>
                        <a:fillRect/>
                      </a:stretch>
                    </p:blipFill>
                    <p:spPr bwMode="auto">
                      <a:xfrm>
                        <a:off x="539475" y="932675"/>
                        <a:ext cx="3807986" cy="3665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/>
        </p:nvGraphicFramePr>
        <p:xfrm>
          <a:off x="5608935" y="1239915"/>
          <a:ext cx="2918264" cy="289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37" name="SPW 12.0 Graph" r:id="rId5" imgW="3771939" imgH="4657879" progId="SigmaPlotGraphicObject.11">
                  <p:embed/>
                </p:oleObj>
              </mc:Choice>
              <mc:Fallback>
                <p:oleObj name="SPW 12.0 Graph" r:id="rId5" imgW="3771939" imgH="4657879" progId="SigmaPlotGraphicObject.11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632"/>
                      <a:stretch>
                        <a:fillRect/>
                      </a:stretch>
                    </p:blipFill>
                    <p:spPr bwMode="auto">
                      <a:xfrm>
                        <a:off x="5608935" y="1239915"/>
                        <a:ext cx="2918264" cy="2894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1070" y="4811580"/>
            <a:ext cx="764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dirty="0" smtClean="0">
                <a:latin typeface="Calibri" pitchFamily="34" charset="0"/>
                <a:cs typeface="Calibri" pitchFamily="34" charset="0"/>
              </a:rPr>
              <a:t>MgB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thin films are deposited on SiC substrates. They are c-axis oriented and are randomly oriented in-plane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 of Undoped MgB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b="13390"/>
          <a:stretch>
            <a:fillRect/>
          </a:stretch>
        </p:blipFill>
        <p:spPr bwMode="auto">
          <a:xfrm>
            <a:off x="193830" y="1047890"/>
            <a:ext cx="6144800" cy="500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lum bright="10000" contrast="-10000"/>
          </a:blip>
          <a:srcRect l="22491" b="18182"/>
          <a:stretch>
            <a:fillRect/>
          </a:stretch>
        </p:blipFill>
        <p:spPr bwMode="auto">
          <a:xfrm>
            <a:off x="193830" y="1047890"/>
            <a:ext cx="2512695" cy="2419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6753" name="Text Box 1"/>
          <p:cNvSpPr txBox="1">
            <a:spLocks noChangeArrowheads="1"/>
          </p:cNvSpPr>
          <p:nvPr/>
        </p:nvSpPr>
        <p:spPr bwMode="auto">
          <a:xfrm>
            <a:off x="1691625" y="1201510"/>
            <a:ext cx="8334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3830" y="104789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003" name="Equation" r:id="rId5" imgW="634725" imgH="380835" progId="Equation.DSMT4">
                  <p:embed/>
                </p:oleObj>
              </mc:Choice>
              <mc:Fallback>
                <p:oleObj name="Equation" r:id="rId5" imgW="634725" imgH="380835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0" y="1047890"/>
                        <a:ext cx="6350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23921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8" name="Object 6"/>
          <p:cNvGraphicFramePr>
            <a:graphicFrameLocks noChangeAspect="1"/>
          </p:cNvGraphicFramePr>
          <p:nvPr/>
        </p:nvGraphicFramePr>
        <p:xfrm>
          <a:off x="1461195" y="120151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004" name="Equation" r:id="rId7" imgW="533169" imgH="380835" progId="Equation.DSMT4">
                  <p:embed/>
                </p:oleObj>
              </mc:Choice>
              <mc:Fallback>
                <p:oleObj name="Equation" r:id="rId7" imgW="533169" imgH="380835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195" y="1201510"/>
                        <a:ext cx="5334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23921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9" name="Object 7"/>
          <p:cNvGraphicFramePr>
            <a:graphicFrameLocks noChangeAspect="1"/>
          </p:cNvGraphicFramePr>
          <p:nvPr/>
        </p:nvGraphicFramePr>
        <p:xfrm>
          <a:off x="2075675" y="1508750"/>
          <a:ext cx="59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005" name="Equation" r:id="rId9" imgW="596641" imgH="304668" progId="Equation.DSMT4">
                  <p:embed/>
                </p:oleObj>
              </mc:Choice>
              <mc:Fallback>
                <p:oleObj name="Equation" r:id="rId9" imgW="596641" imgH="304668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675" y="1508750"/>
                        <a:ext cx="596900" cy="3048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23921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60" name="Object 8"/>
          <p:cNvGraphicFramePr>
            <a:graphicFrameLocks noChangeAspect="1"/>
          </p:cNvGraphicFramePr>
          <p:nvPr/>
        </p:nvGraphicFramePr>
        <p:xfrm>
          <a:off x="417513" y="1662113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006" name="Equation" r:id="rId11" imgW="533169" imgH="380835" progId="Equation.DSMT4">
                  <p:embed/>
                </p:oleObj>
              </mc:Choice>
              <mc:Fallback>
                <p:oleObj name="Equation" r:id="rId11" imgW="533169" imgH="380835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662113"/>
                        <a:ext cx="5334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23921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61" name="Object 9"/>
          <p:cNvGraphicFramePr>
            <a:graphicFrameLocks noChangeAspect="1"/>
          </p:cNvGraphicFramePr>
          <p:nvPr/>
        </p:nvGraphicFramePr>
        <p:xfrm>
          <a:off x="309563" y="2622550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007" name="Equation" r:id="rId13" imgW="609336" imgH="380835" progId="Equation.DSMT4">
                  <p:embed/>
                </p:oleObj>
              </mc:Choice>
              <mc:Fallback>
                <p:oleObj name="Equation" r:id="rId13" imgW="609336" imgH="38083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2622550"/>
                        <a:ext cx="6096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23921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62" name="Object 10"/>
          <p:cNvGraphicFramePr>
            <a:graphicFrameLocks noChangeAspect="1"/>
          </p:cNvGraphicFramePr>
          <p:nvPr/>
        </p:nvGraphicFramePr>
        <p:xfrm>
          <a:off x="1115550" y="3044950"/>
          <a:ext cx="49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008" name="Equation" r:id="rId15" imgW="495085" imgH="380835" progId="Equation.DSMT4">
                  <p:embed/>
                </p:oleObj>
              </mc:Choice>
              <mc:Fallback>
                <p:oleObj name="Equation" r:id="rId15" imgW="495085" imgH="380835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50" y="3044950"/>
                        <a:ext cx="4953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23921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C:\Users\susner\Desktop\dissertation miscellany\susner 1 backup 26 april 2012\thesis stuff\EUCAS 2011\films\thin film TEM\MgB2-068\MgB2-068_004edit.jpg"/>
          <p:cNvPicPr/>
          <p:nvPr/>
        </p:nvPicPr>
        <p:blipFill>
          <a:blip r:embed="rId17" cstate="print"/>
          <a:srcRect l="37090" t="9525" r="23958" b="26857"/>
          <a:stretch>
            <a:fillRect/>
          </a:stretch>
        </p:blipFill>
        <p:spPr bwMode="auto">
          <a:xfrm>
            <a:off x="4862255" y="1047890"/>
            <a:ext cx="1476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90155" y="3121760"/>
            <a:ext cx="15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MgB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3900" y="1470345"/>
            <a:ext cx="15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2360" y="4657960"/>
            <a:ext cx="72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Pt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267700" y="2891330"/>
            <a:ext cx="2573135" cy="2381111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343040" y="4235505"/>
            <a:ext cx="168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nm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0655" y="1470345"/>
            <a:ext cx="2381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dirty="0" smtClean="0">
                <a:latin typeface="Calibri" pitchFamily="34" charset="0"/>
                <a:cs typeface="Calibri" pitchFamily="34" charset="0"/>
              </a:rPr>
              <a:t>MgB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thin films are ~200 nm thick with an interface layer of Mg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Si formed by reaction with the SiC substrate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75" y="165100"/>
            <a:ext cx="8499750" cy="457200"/>
          </a:xfrm>
        </p:spPr>
        <p:txBody>
          <a:bodyPr/>
          <a:lstStyle/>
          <a:p>
            <a:r>
              <a:rPr lang="en-US" sz="2800" dirty="0" smtClean="0"/>
              <a:t>Addition of ZrB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by Superstructure formation + annealing</a:t>
            </a:r>
            <a:endParaRPr lang="en-US" sz="2800" dirty="0"/>
          </a:p>
        </p:txBody>
      </p:sp>
      <p:graphicFrame>
        <p:nvGraphicFramePr>
          <p:cNvPr id="1227777" name="Object 1"/>
          <p:cNvGraphicFramePr>
            <a:graphicFrameLocks noChangeAspect="1"/>
          </p:cNvGraphicFramePr>
          <p:nvPr/>
        </p:nvGraphicFramePr>
        <p:xfrm>
          <a:off x="0" y="855865"/>
          <a:ext cx="2621754" cy="249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61" name="SPW 12.0 Graph" r:id="rId3" imgW="3819432" imgH="3638563" progId="SigmaPlotGraphicObject.11">
                  <p:embed/>
                </p:oleObj>
              </mc:Choice>
              <mc:Fallback>
                <p:oleObj name="SPW 12.0 Graph" r:id="rId3" imgW="3819432" imgH="3638563" progId="SigmaPlotGraphicObject.1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39" r="7182"/>
                      <a:stretch>
                        <a:fillRect/>
                      </a:stretch>
                    </p:blipFill>
                    <p:spPr bwMode="auto">
                      <a:xfrm>
                        <a:off x="0" y="855865"/>
                        <a:ext cx="2621754" cy="2492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79342"/>
              </p:ext>
            </p:extLst>
          </p:nvPr>
        </p:nvGraphicFramePr>
        <p:xfrm>
          <a:off x="4840835" y="806517"/>
          <a:ext cx="4111371" cy="3840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95985"/>
                <a:gridCol w="962660"/>
                <a:gridCol w="1284923"/>
                <a:gridCol w="967803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ZrB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/MgB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Nominal %ZrB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i="1" baseline="-25000" dirty="0">
                          <a:latin typeface="Calibri" pitchFamily="34" charset="0"/>
                          <a:cs typeface="Calibri" pitchFamily="34" charset="0"/>
                        </a:rPr>
                        <a:t>c,onset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, 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(magnetic)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-164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0/200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30.4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-165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5/200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2.4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25.3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-166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10/200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4.8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22.5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-167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20/200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9.1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18.1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-168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30/200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13.0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15.0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-169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50/200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20.0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9.99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MgB</a:t>
                      </a:r>
                      <a:r>
                        <a:rPr lang="en-US" sz="1400" baseline="-25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-172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70/200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25.9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5.88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27778" name="Object 2"/>
          <p:cNvGraphicFramePr>
            <a:graphicFrameLocks noChangeAspect="1"/>
          </p:cNvGraphicFramePr>
          <p:nvPr/>
        </p:nvGraphicFramePr>
        <p:xfrm>
          <a:off x="1922055" y="2968140"/>
          <a:ext cx="2741018" cy="335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62" name="SPW 12.0 Graph" r:id="rId5" imgW="3533663" imgH="4324324" progId="SigmaPlotGraphicObject.11">
                  <p:embed/>
                </p:oleObj>
              </mc:Choice>
              <mc:Fallback>
                <p:oleObj name="SPW 12.0 Graph" r:id="rId5" imgW="3533663" imgH="4324324" progId="SigmaPlotGraphicObject.1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055" y="2968140"/>
                        <a:ext cx="2741018" cy="3354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 flipV="1">
            <a:off x="2421320" y="4350720"/>
            <a:ext cx="460860" cy="1228960"/>
          </a:xfrm>
          <a:prstGeom prst="straightConnector1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2382915" y="3851455"/>
            <a:ext cx="766880" cy="1382580"/>
          </a:xfrm>
          <a:prstGeom prst="straightConnector1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2421320" y="3621025"/>
            <a:ext cx="921721" cy="1344176"/>
          </a:xfrm>
          <a:prstGeom prst="straightConnector1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306105" y="3582620"/>
            <a:ext cx="1059479" cy="1064377"/>
          </a:xfrm>
          <a:prstGeom prst="straightConnector1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725620" y="5378471"/>
            <a:ext cx="41477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-457200"/>
            <a:r>
              <a:rPr lang="en-US" dirty="0" smtClean="0">
                <a:latin typeface="Calibri" pitchFamily="34" charset="0"/>
                <a:cs typeface="Calibri" pitchFamily="34" charset="0"/>
              </a:rPr>
              <a:t>Zr additions were successfully introduced, but lower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c2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9187" y="4687664"/>
            <a:ext cx="407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pulses, ~ 33 pulses per MgB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layer X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00 repeats.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STEM-EDS of MgB</a:t>
            </a:r>
            <a:r>
              <a:rPr lang="en-US" baseline="-25000" dirty="0" smtClean="0"/>
              <a:t>2</a:t>
            </a:r>
            <a:r>
              <a:rPr lang="en-US" dirty="0" smtClean="0"/>
              <a:t>/ZrB</a:t>
            </a:r>
            <a:r>
              <a:rPr lang="en-US" baseline="-25000" dirty="0" smtClean="0"/>
              <a:t>2</a:t>
            </a:r>
            <a:r>
              <a:rPr lang="en-US" dirty="0" smtClean="0"/>
              <a:t> thin films</a:t>
            </a:r>
            <a:endParaRPr lang="en-US" dirty="0"/>
          </a:p>
        </p:txBody>
      </p:sp>
      <p:pic>
        <p:nvPicPr>
          <p:cNvPr id="3" name="Picture 2" descr="C:\Users\susner\Desktop\Henk TEM\194_0006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350" y="1341767"/>
            <a:ext cx="4357885" cy="4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0" y="1269518"/>
          <a:ext cx="4287862" cy="444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69" name="SPW 12.0 Graph" r:id="rId4" imgW="3467010" imgH="3590989" progId="SigmaPlotGraphicObject.11">
                  <p:embed/>
                </p:oleObj>
              </mc:Choice>
              <mc:Fallback>
                <p:oleObj name="SPW 12.0 Graph" r:id="rId4" imgW="3467010" imgH="3590989" progId="SigmaPlotGraphicObject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9518"/>
                        <a:ext cx="4287862" cy="444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-Ligh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indent="-457200">
          <a:defRPr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947329</TotalTime>
  <Words>1259</Words>
  <Application>Microsoft Office PowerPoint</Application>
  <PresentationFormat>On-screen Show (4:3)</PresentationFormat>
  <Paragraphs>267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Blank Presentation</vt:lpstr>
      <vt:lpstr>SPW 12.0 Graph</vt:lpstr>
      <vt:lpstr>Equation</vt:lpstr>
      <vt:lpstr>PowerPoint Presentation</vt:lpstr>
      <vt:lpstr>Motivation and Outline</vt:lpstr>
      <vt:lpstr>MgB2 thin films</vt:lpstr>
      <vt:lpstr>PLD synthesis routes</vt:lpstr>
      <vt:lpstr>Growth of Undoped MgB2 thin films</vt:lpstr>
      <vt:lpstr>Glancing X-ray analysis of MgB2 thin films</vt:lpstr>
      <vt:lpstr>TEM of Undoped MgB2</vt:lpstr>
      <vt:lpstr>Addition of ZrB2 by Superstructure formation + annealing</vt:lpstr>
      <vt:lpstr>STEM-EDS of MgB2/ZrB2 thin films</vt:lpstr>
      <vt:lpstr>GID out of plane and in-plane diffraction</vt:lpstr>
      <vt:lpstr>Lattice parameter shifts</vt:lpstr>
      <vt:lpstr>Heterostructures and flux pinning in high-T Superconductors</vt:lpstr>
      <vt:lpstr>Possible Additions for MgB2 heterostructure synthesis</vt:lpstr>
      <vt:lpstr>The high pressure furnace</vt:lpstr>
      <vt:lpstr>The high pressure furnace</vt:lpstr>
      <vt:lpstr>SEM images for 1at% ZrB2 added bulk</vt:lpstr>
      <vt:lpstr>TEM images for 1at% ZrB2 added bulk</vt:lpstr>
      <vt:lpstr>Magnetic results for 10at% ZrB2 added bulk</vt:lpstr>
      <vt:lpstr>Summary</vt:lpstr>
      <vt:lpstr>ZrB2 and TiB2 added MgB2 ingot 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Hoover</dc:creator>
  <cp:lastModifiedBy>mike</cp:lastModifiedBy>
  <cp:revision>2837</cp:revision>
  <dcterms:created xsi:type="dcterms:W3CDTF">2005-02-02T14:45:50Z</dcterms:created>
  <dcterms:modified xsi:type="dcterms:W3CDTF">2013-03-20T13:37:41Z</dcterms:modified>
</cp:coreProperties>
</file>