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3"/>
  </p:notesMasterIdLst>
  <p:handoutMasterIdLst>
    <p:handoutMasterId r:id="rId44"/>
  </p:handoutMasterIdLst>
  <p:sldIdLst>
    <p:sldId id="257" r:id="rId2"/>
    <p:sldId id="300" r:id="rId3"/>
    <p:sldId id="288" r:id="rId4"/>
    <p:sldId id="302" r:id="rId5"/>
    <p:sldId id="279" r:id="rId6"/>
    <p:sldId id="280" r:id="rId7"/>
    <p:sldId id="281" r:id="rId8"/>
    <p:sldId id="282" r:id="rId9"/>
    <p:sldId id="283" r:id="rId10"/>
    <p:sldId id="284" r:id="rId11"/>
    <p:sldId id="285" r:id="rId12"/>
    <p:sldId id="286" r:id="rId13"/>
    <p:sldId id="259" r:id="rId14"/>
    <p:sldId id="261" r:id="rId15"/>
    <p:sldId id="262" r:id="rId16"/>
    <p:sldId id="263" r:id="rId17"/>
    <p:sldId id="264" r:id="rId18"/>
    <p:sldId id="265" r:id="rId19"/>
    <p:sldId id="267" r:id="rId20"/>
    <p:sldId id="303" r:id="rId21"/>
    <p:sldId id="270" r:id="rId22"/>
    <p:sldId id="276" r:id="rId23"/>
    <p:sldId id="277" r:id="rId24"/>
    <p:sldId id="278" r:id="rId25"/>
    <p:sldId id="271" r:id="rId26"/>
    <p:sldId id="272" r:id="rId27"/>
    <p:sldId id="273" r:id="rId28"/>
    <p:sldId id="269" r:id="rId29"/>
    <p:sldId id="297" r:id="rId30"/>
    <p:sldId id="305" r:id="rId31"/>
    <p:sldId id="304" r:id="rId32"/>
    <p:sldId id="294" r:id="rId33"/>
    <p:sldId id="298" r:id="rId34"/>
    <p:sldId id="309" r:id="rId35"/>
    <p:sldId id="311" r:id="rId36"/>
    <p:sldId id="310" r:id="rId37"/>
    <p:sldId id="306" r:id="rId38"/>
    <p:sldId id="307" r:id="rId39"/>
    <p:sldId id="308" r:id="rId40"/>
    <p:sldId id="296" r:id="rId41"/>
    <p:sldId id="301" r:id="rId4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CC00"/>
    <a:srgbClr val="FF0000"/>
    <a:srgbClr val="66330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0" autoAdjust="0"/>
    <p:restoredTop sz="94671" autoAdjust="0"/>
  </p:normalViewPr>
  <p:slideViewPr>
    <p:cSldViewPr>
      <p:cViewPr>
        <p:scale>
          <a:sx n="66" d="100"/>
          <a:sy n="66" d="100"/>
        </p:scale>
        <p:origin x="-486" y="-432"/>
      </p:cViewPr>
      <p:guideLst>
        <p:guide orient="horz" pos="2160"/>
        <p:guide pos="2880"/>
      </p:guideLst>
    </p:cSldViewPr>
  </p:slideViewPr>
  <p:outlineViewPr>
    <p:cViewPr>
      <p:scale>
        <a:sx n="33" d="100"/>
        <a:sy n="33" d="100"/>
      </p:scale>
      <p:origin x="0" y="13746"/>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t" anchorCtr="0" compatLnSpc="1">
            <a:prstTxWarp prst="textNoShape">
              <a:avLst/>
            </a:prstTxWarp>
          </a:bodyPr>
          <a:lstStyle>
            <a:lvl1pPr defTabSz="963613" eaLnBrk="1" hangingPunct="1">
              <a:spcBef>
                <a:spcPct val="0"/>
              </a:spcBef>
              <a:defRPr sz="1300">
                <a:latin typeface="Arial" pitchFamily="34" charset="0"/>
              </a:defRPr>
            </a:lvl1pPr>
          </a:lstStyle>
          <a:p>
            <a:pPr>
              <a:defRPr/>
            </a:pPr>
            <a:endParaRPr lang="en-US"/>
          </a:p>
        </p:txBody>
      </p:sp>
      <p:sp>
        <p:nvSpPr>
          <p:cNvPr id="121859" name="Rectangle 3"/>
          <p:cNvSpPr>
            <a:spLocks noGrp="1" noChangeArrowheads="1"/>
          </p:cNvSpPr>
          <p:nvPr>
            <p:ph type="dt" sz="quarter" idx="1"/>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t" anchorCtr="0" compatLnSpc="1">
            <a:prstTxWarp prst="textNoShape">
              <a:avLst/>
            </a:prstTxWarp>
          </a:bodyPr>
          <a:lstStyle>
            <a:lvl1pPr algn="r" defTabSz="963613" eaLnBrk="1" hangingPunct="1">
              <a:spcBef>
                <a:spcPct val="0"/>
              </a:spcBef>
              <a:defRPr sz="1300">
                <a:latin typeface="Arial" pitchFamily="34" charset="0"/>
              </a:defRPr>
            </a:lvl1pPr>
          </a:lstStyle>
          <a:p>
            <a:pPr>
              <a:defRPr/>
            </a:pPr>
            <a:endParaRPr lang="en-US"/>
          </a:p>
        </p:txBody>
      </p:sp>
      <p:sp>
        <p:nvSpPr>
          <p:cNvPr id="121860" name="Rectangle 4"/>
          <p:cNvSpPr>
            <a:spLocks noGrp="1" noChangeArrowheads="1"/>
          </p:cNvSpPr>
          <p:nvPr>
            <p:ph type="ftr" sz="quarter" idx="2"/>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b" anchorCtr="0" compatLnSpc="1">
            <a:prstTxWarp prst="textNoShape">
              <a:avLst/>
            </a:prstTxWarp>
          </a:bodyPr>
          <a:lstStyle>
            <a:lvl1pPr defTabSz="963613" eaLnBrk="1" hangingPunct="1">
              <a:spcBef>
                <a:spcPct val="0"/>
              </a:spcBef>
              <a:defRPr sz="1300">
                <a:latin typeface="Arial" pitchFamily="34" charset="0"/>
              </a:defRPr>
            </a:lvl1pPr>
          </a:lstStyle>
          <a:p>
            <a:pPr>
              <a:defRPr/>
            </a:pPr>
            <a:endParaRPr lang="en-US"/>
          </a:p>
        </p:txBody>
      </p:sp>
      <p:sp>
        <p:nvSpPr>
          <p:cNvPr id="121861" name="Rectangle 5"/>
          <p:cNvSpPr>
            <a:spLocks noGrp="1" noChangeArrowheads="1"/>
          </p:cNvSpPr>
          <p:nvPr>
            <p:ph type="sldNum" sz="quarter" idx="3"/>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b" anchorCtr="0" compatLnSpc="1">
            <a:prstTxWarp prst="textNoShape">
              <a:avLst/>
            </a:prstTxWarp>
          </a:bodyPr>
          <a:lstStyle>
            <a:lvl1pPr algn="r" defTabSz="963613" eaLnBrk="1" hangingPunct="1">
              <a:defRPr sz="1300">
                <a:latin typeface="Arial" pitchFamily="34" charset="0"/>
              </a:defRPr>
            </a:lvl1pPr>
          </a:lstStyle>
          <a:p>
            <a:fld id="{C158627F-323F-4137-8496-733DF0EA876C}" type="slidenum">
              <a:rPr lang="en-US" altLang="en-US"/>
              <a:pPr/>
              <a:t>‹#›</a:t>
            </a:fld>
            <a:endParaRPr lang="en-US" altLang="en-US"/>
          </a:p>
        </p:txBody>
      </p:sp>
    </p:spTree>
    <p:extLst>
      <p:ext uri="{BB962C8B-B14F-4D97-AF65-F5344CB8AC3E}">
        <p14:creationId xmlns:p14="http://schemas.microsoft.com/office/powerpoint/2010/main" val="321853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t" anchorCtr="0" compatLnSpc="1">
            <a:prstTxWarp prst="textNoShape">
              <a:avLst/>
            </a:prstTxWarp>
          </a:bodyPr>
          <a:lstStyle>
            <a:lvl1pPr defTabSz="963613" eaLnBrk="1" hangingPunct="1">
              <a:spcBef>
                <a:spcPct val="0"/>
              </a:spcBef>
              <a:defRPr sz="13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t" anchorCtr="0" compatLnSpc="1">
            <a:prstTxWarp prst="textNoShape">
              <a:avLst/>
            </a:prstTxWarp>
          </a:bodyPr>
          <a:lstStyle>
            <a:lvl1pPr algn="r" defTabSz="963613" eaLnBrk="1" hangingPunct="1">
              <a:spcBef>
                <a:spcPct val="0"/>
              </a:spcBef>
              <a:defRPr sz="1300">
                <a:latin typeface="Arial"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30250" y="4560888"/>
            <a:ext cx="58547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b" anchorCtr="0" compatLnSpc="1">
            <a:prstTxWarp prst="textNoShape">
              <a:avLst/>
            </a:prstTxWarp>
          </a:bodyPr>
          <a:lstStyle>
            <a:lvl1pPr defTabSz="963613" eaLnBrk="1" hangingPunct="1">
              <a:spcBef>
                <a:spcPct val="0"/>
              </a:spcBef>
              <a:defRPr sz="13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99" tIns="48199" rIns="96399" bIns="48199" numCol="1" anchor="b" anchorCtr="0" compatLnSpc="1">
            <a:prstTxWarp prst="textNoShape">
              <a:avLst/>
            </a:prstTxWarp>
          </a:bodyPr>
          <a:lstStyle>
            <a:lvl1pPr algn="r" defTabSz="963613" eaLnBrk="1" hangingPunct="1">
              <a:defRPr sz="1300">
                <a:latin typeface="Arial" pitchFamily="34" charset="0"/>
              </a:defRPr>
            </a:lvl1pPr>
          </a:lstStyle>
          <a:p>
            <a:fld id="{E19335DD-FC0C-4608-9DE7-7A7D19985D12}" type="slidenum">
              <a:rPr lang="en-US" altLang="en-US"/>
              <a:pPr/>
              <a:t>‹#›</a:t>
            </a:fld>
            <a:endParaRPr lang="en-US" altLang="en-US"/>
          </a:p>
        </p:txBody>
      </p:sp>
    </p:spTree>
    <p:extLst>
      <p:ext uri="{BB962C8B-B14F-4D97-AF65-F5344CB8AC3E}">
        <p14:creationId xmlns:p14="http://schemas.microsoft.com/office/powerpoint/2010/main" val="1021453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63613">
              <a:spcBef>
                <a:spcPct val="30000"/>
              </a:spcBef>
              <a:defRPr sz="1200">
                <a:solidFill>
                  <a:schemeClr val="tx1"/>
                </a:solidFill>
                <a:latin typeface="Arial" pitchFamily="34" charset="0"/>
              </a:defRPr>
            </a:lvl1pPr>
            <a:lvl2pPr marL="742950" indent="-285750" defTabSz="963613">
              <a:spcBef>
                <a:spcPct val="30000"/>
              </a:spcBef>
              <a:defRPr sz="1200">
                <a:solidFill>
                  <a:schemeClr val="tx1"/>
                </a:solidFill>
                <a:latin typeface="Arial" pitchFamily="34" charset="0"/>
              </a:defRPr>
            </a:lvl2pPr>
            <a:lvl3pPr marL="1143000" indent="-228600" defTabSz="963613">
              <a:spcBef>
                <a:spcPct val="30000"/>
              </a:spcBef>
              <a:defRPr sz="1200">
                <a:solidFill>
                  <a:schemeClr val="tx1"/>
                </a:solidFill>
                <a:latin typeface="Arial" pitchFamily="34" charset="0"/>
              </a:defRPr>
            </a:lvl3pPr>
            <a:lvl4pPr marL="1600200" indent="-228600" defTabSz="963613">
              <a:spcBef>
                <a:spcPct val="30000"/>
              </a:spcBef>
              <a:defRPr sz="1200">
                <a:solidFill>
                  <a:schemeClr val="tx1"/>
                </a:solidFill>
                <a:latin typeface="Arial" pitchFamily="34" charset="0"/>
              </a:defRPr>
            </a:lvl4pPr>
            <a:lvl5pPr marL="2057400" indent="-228600" defTabSz="963613">
              <a:spcBef>
                <a:spcPct val="30000"/>
              </a:spcBef>
              <a:defRPr sz="1200">
                <a:solidFill>
                  <a:schemeClr val="tx1"/>
                </a:solidFill>
                <a:latin typeface="Arial" pitchFamily="34" charset="0"/>
              </a:defRPr>
            </a:lvl5pPr>
            <a:lvl6pPr marL="2514600" indent="-228600" defTabSz="963613" eaLnBrk="0" fontAlgn="base" hangingPunct="0">
              <a:spcBef>
                <a:spcPct val="30000"/>
              </a:spcBef>
              <a:spcAft>
                <a:spcPct val="0"/>
              </a:spcAft>
              <a:defRPr sz="1200">
                <a:solidFill>
                  <a:schemeClr val="tx1"/>
                </a:solidFill>
                <a:latin typeface="Arial" pitchFamily="34" charset="0"/>
              </a:defRPr>
            </a:lvl6pPr>
            <a:lvl7pPr marL="2971800" indent="-228600" defTabSz="963613" eaLnBrk="0" fontAlgn="base" hangingPunct="0">
              <a:spcBef>
                <a:spcPct val="30000"/>
              </a:spcBef>
              <a:spcAft>
                <a:spcPct val="0"/>
              </a:spcAft>
              <a:defRPr sz="1200">
                <a:solidFill>
                  <a:schemeClr val="tx1"/>
                </a:solidFill>
                <a:latin typeface="Arial" pitchFamily="34" charset="0"/>
              </a:defRPr>
            </a:lvl7pPr>
            <a:lvl8pPr marL="3429000" indent="-228600" defTabSz="963613" eaLnBrk="0" fontAlgn="base" hangingPunct="0">
              <a:spcBef>
                <a:spcPct val="30000"/>
              </a:spcBef>
              <a:spcAft>
                <a:spcPct val="0"/>
              </a:spcAft>
              <a:defRPr sz="1200">
                <a:solidFill>
                  <a:schemeClr val="tx1"/>
                </a:solidFill>
                <a:latin typeface="Arial" pitchFamily="34" charset="0"/>
              </a:defRPr>
            </a:lvl8pPr>
            <a:lvl9pPr marL="3886200" indent="-228600" defTabSz="963613" eaLnBrk="0" fontAlgn="base" hangingPunct="0">
              <a:spcBef>
                <a:spcPct val="30000"/>
              </a:spcBef>
              <a:spcAft>
                <a:spcPct val="0"/>
              </a:spcAft>
              <a:defRPr sz="1200">
                <a:solidFill>
                  <a:schemeClr val="tx1"/>
                </a:solidFill>
                <a:latin typeface="Arial" pitchFamily="34" charset="0"/>
              </a:defRPr>
            </a:lvl9pPr>
          </a:lstStyle>
          <a:p>
            <a:pPr>
              <a:spcBef>
                <a:spcPct val="0"/>
              </a:spcBef>
            </a:pPr>
            <a:fld id="{EA366875-7C45-479A-AEED-F2FAA6C19EBB}" type="slidenum">
              <a:rPr lang="en-US" altLang="en-US" sz="1300"/>
              <a:pPr>
                <a:spcBef>
                  <a:spcPct val="0"/>
                </a:spcBef>
              </a:pPr>
              <a:t>1</a:t>
            </a:fld>
            <a:endParaRPr lang="en-US" altLang="en-US"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778AF6-D807-4834-BFAD-9F9CD5BA0473}" type="slidenum">
              <a:rPr lang="en-US" smtClean="0"/>
              <a:pPr/>
              <a:t>5</a:t>
            </a:fld>
            <a:endParaRPr lang="en-US"/>
          </a:p>
        </p:txBody>
      </p:sp>
    </p:spTree>
    <p:extLst>
      <p:ext uri="{BB962C8B-B14F-4D97-AF65-F5344CB8AC3E}">
        <p14:creationId xmlns:p14="http://schemas.microsoft.com/office/powerpoint/2010/main" val="8715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F778AF6-D807-4834-BFAD-9F9CD5BA0473}" type="slidenum">
              <a:rPr lang="en-US" smtClean="0"/>
              <a:pPr/>
              <a:t>8</a:t>
            </a:fld>
            <a:endParaRPr lang="en-US"/>
          </a:p>
        </p:txBody>
      </p:sp>
    </p:spTree>
    <p:extLst>
      <p:ext uri="{BB962C8B-B14F-4D97-AF65-F5344CB8AC3E}">
        <p14:creationId xmlns:p14="http://schemas.microsoft.com/office/powerpoint/2010/main" val="397038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rtlCol="0"/>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rtlCol="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235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5123732"/>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7"/>
          <p:cNvSpPr>
            <a:spLocks noGrp="1" noChangeArrowheads="1"/>
          </p:cNvSpPr>
          <p:nvPr>
            <p:ph type="dt" sz="half" idx="10"/>
          </p:nvPr>
        </p:nvSpPr>
        <p:spPr>
          <a:ln/>
        </p:spPr>
        <p:txBody>
          <a:bodyPr/>
          <a:lstStyle>
            <a:lvl1pPr>
              <a:defRPr/>
            </a:lvl1pPr>
          </a:lstStyle>
          <a:p>
            <a:pPr>
              <a:defRPr/>
            </a:pPr>
            <a:endParaRPr lang="en-US"/>
          </a:p>
        </p:txBody>
      </p:sp>
      <p:sp>
        <p:nvSpPr>
          <p:cNvPr id="7"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119722"/>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6975995"/>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1" name="TextBox 10"/>
          <p:cNvSpPr txBox="1"/>
          <p:nvPr userDrawn="1"/>
        </p:nvSpPr>
        <p:spPr>
          <a:xfrm>
            <a:off x="8676550"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126275665"/>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smtClean="0"/>
              <a:t>Click to edit Master title style</a:t>
            </a:r>
            <a:endParaRPr lang="en-US"/>
          </a:p>
        </p:txBody>
      </p:sp>
      <p:sp>
        <p:nvSpPr>
          <p:cNvPr id="3" name="Content Placeholder 2"/>
          <p:cNvSpPr>
            <a:spLocks noGrp="1"/>
          </p:cNvSpPr>
          <p:nvPr>
            <p:ph idx="1"/>
          </p:nvPr>
        </p:nvSpPr>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96166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1" name="TextBox 10"/>
          <p:cNvSpPr txBox="1"/>
          <p:nvPr userDrawn="1"/>
        </p:nvSpPr>
        <p:spPr>
          <a:xfrm>
            <a:off x="8713405" y="0"/>
            <a:ext cx="457176" cy="369332"/>
          </a:xfrm>
          <a:prstGeom prst="rect">
            <a:avLst/>
          </a:prstGeom>
          <a:noFill/>
        </p:spPr>
        <p:txBody>
          <a:bodyPr wrap="none" rtlCol="0">
            <a:spAutoFit/>
          </a:bodyPr>
          <a:lstStyle/>
          <a:p>
            <a:pPr algn="r"/>
            <a:fld id="{685C99A6-D148-4075-9AEC-38A5E12EA0BB}" type="slidenum">
              <a:rPr lang="en-US" b="0" smtClean="0">
                <a:solidFill>
                  <a:schemeClr val="tx1"/>
                </a:solidFill>
              </a:rPr>
              <a:pPr algn="r"/>
              <a:t>‹#›</a:t>
            </a:fld>
            <a:endParaRPr lang="en-US" b="0" dirty="0">
              <a:solidFill>
                <a:schemeClr val="tx1"/>
              </a:solidFill>
            </a:endParaRPr>
          </a:p>
        </p:txBody>
      </p:sp>
    </p:spTree>
    <p:extLst>
      <p:ext uri="{BB962C8B-B14F-4D97-AF65-F5344CB8AC3E}">
        <p14:creationId xmlns:p14="http://schemas.microsoft.com/office/powerpoint/2010/main" val="3475786780"/>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12524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80298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7481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2000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15291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7501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04912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02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02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0"/>
              </a:spcBef>
              <a:defRPr b="0">
                <a:latin typeface="Arial" pitchFamily="34" charset="0"/>
              </a:defRPr>
            </a:lvl1pPr>
          </a:lstStyle>
          <a:p>
            <a:pPr>
              <a:defRPr/>
            </a:pPr>
            <a:endParaRPr lang="en-US"/>
          </a:p>
        </p:txBody>
      </p:sp>
      <p:sp>
        <p:nvSpPr>
          <p:cNvPr id="3077"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0"/>
              </a:spcBef>
              <a:defRPr b="0">
                <a:latin typeface="Arial" pitchFamily="34" charset="0"/>
              </a:defRPr>
            </a:lvl1pPr>
          </a:lstStyle>
          <a:p>
            <a:pPr>
              <a:defRPr/>
            </a:pPr>
            <a:endParaRPr lang="en-US"/>
          </a:p>
        </p:txBody>
      </p:sp>
      <p:sp>
        <p:nvSpPr>
          <p:cNvPr id="1030" name="Text Box 21"/>
          <p:cNvSpPr txBox="1">
            <a:spLocks noChangeArrowheads="1"/>
          </p:cNvSpPr>
          <p:nvPr userDrawn="1"/>
        </p:nvSpPr>
        <p:spPr bwMode="auto">
          <a:xfrm>
            <a:off x="4981575" y="6276975"/>
            <a:ext cx="2727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50000"/>
              </a:spcBef>
              <a:spcAft>
                <a:spcPct val="0"/>
              </a:spcAft>
              <a:defRPr>
                <a:solidFill>
                  <a:schemeClr val="tx1"/>
                </a:solidFill>
                <a:latin typeface="Times New Roman" pitchFamily="18" charset="0"/>
              </a:defRPr>
            </a:lvl6pPr>
            <a:lvl7pPr marL="2971800" indent="-228600" eaLnBrk="0" fontAlgn="base" hangingPunct="0">
              <a:spcBef>
                <a:spcPct val="50000"/>
              </a:spcBef>
              <a:spcAft>
                <a:spcPct val="0"/>
              </a:spcAft>
              <a:defRPr>
                <a:solidFill>
                  <a:schemeClr val="tx1"/>
                </a:solidFill>
                <a:latin typeface="Times New Roman" pitchFamily="18" charset="0"/>
              </a:defRPr>
            </a:lvl7pPr>
            <a:lvl8pPr marL="3429000" indent="-228600" eaLnBrk="0" fontAlgn="base" hangingPunct="0">
              <a:spcBef>
                <a:spcPct val="50000"/>
              </a:spcBef>
              <a:spcAft>
                <a:spcPct val="0"/>
              </a:spcAft>
              <a:defRPr>
                <a:solidFill>
                  <a:schemeClr val="tx1"/>
                </a:solidFill>
                <a:latin typeface="Times New Roman" pitchFamily="18" charset="0"/>
              </a:defRPr>
            </a:lvl8pPr>
            <a:lvl9pPr marL="3886200" indent="-228600" eaLnBrk="0" fontAlgn="base" hangingPunct="0">
              <a:spcBef>
                <a:spcPct val="50000"/>
              </a:spcBef>
              <a:spcAft>
                <a:spcPct val="0"/>
              </a:spcAft>
              <a:defRPr>
                <a:solidFill>
                  <a:schemeClr val="tx1"/>
                </a:solidFill>
                <a:latin typeface="Times New Roman" pitchFamily="18" charset="0"/>
              </a:defRPr>
            </a:lvl9pPr>
          </a:lstStyle>
          <a:p>
            <a:pPr algn="ctr">
              <a:defRPr/>
            </a:pPr>
            <a:r>
              <a:rPr lang="en-US" sz="1600" b="1" smtClean="0">
                <a:latin typeface="Trebuchet MS" pitchFamily="34" charset="0"/>
              </a:rPr>
              <a:t>Department of Materials Science and Engineering</a:t>
            </a:r>
          </a:p>
        </p:txBody>
      </p:sp>
      <p:sp>
        <p:nvSpPr>
          <p:cNvPr id="1031" name="Line 22"/>
          <p:cNvSpPr>
            <a:spLocks noChangeShapeType="1"/>
          </p:cNvSpPr>
          <p:nvPr userDrawn="1"/>
        </p:nvSpPr>
        <p:spPr bwMode="auto">
          <a:xfrm>
            <a:off x="7569200" y="6521450"/>
            <a:ext cx="315913" cy="1588"/>
          </a:xfrm>
          <a:prstGeom prst="line">
            <a:avLst/>
          </a:prstGeom>
          <a:noFill/>
          <a:ln w="254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Line 23"/>
          <p:cNvSpPr>
            <a:spLocks noChangeShapeType="1"/>
          </p:cNvSpPr>
          <p:nvPr userDrawn="1"/>
        </p:nvSpPr>
        <p:spPr bwMode="auto">
          <a:xfrm flipV="1">
            <a:off x="4713288" y="6542088"/>
            <a:ext cx="365125" cy="1587"/>
          </a:xfrm>
          <a:prstGeom prst="line">
            <a:avLst/>
          </a:prstGeom>
          <a:noFill/>
          <a:ln w="254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33" name="Picture 24"/>
          <p:cNvPicPr>
            <a:picLocks noChangeAspect="1" noChangeArrowheads="1"/>
          </p:cNvPicPr>
          <p:nvPr userDrawn="1"/>
        </p:nvPicPr>
        <p:blipFill>
          <a:blip r:embed="rId24" cstate="print">
            <a:lum bright="18000" contrast="12000"/>
            <a:extLst>
              <a:ext uri="{28A0092B-C50C-407E-A947-70E740481C1C}">
                <a14:useLocalDpi xmlns:a14="http://schemas.microsoft.com/office/drawing/2010/main" val="0"/>
              </a:ext>
            </a:extLst>
          </a:blip>
          <a:srcRect/>
          <a:stretch>
            <a:fillRect/>
          </a:stretch>
        </p:blipFill>
        <p:spPr bwMode="auto">
          <a:xfrm>
            <a:off x="8197850" y="6130925"/>
            <a:ext cx="715963"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9900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25"/>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0" y="6238875"/>
            <a:ext cx="464026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9900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Lst>
  <p:transition/>
  <p:txStyles>
    <p:titleStyle>
      <a:lvl1pPr marL="342900" indent="-342900" algn="ctr" defTabSz="-13873163" rtl="0" eaLnBrk="0" fontAlgn="base" hangingPunct="0">
        <a:spcBef>
          <a:spcPct val="0"/>
        </a:spcBef>
        <a:spcAft>
          <a:spcPct val="0"/>
        </a:spcAft>
        <a:defRPr sz="4400">
          <a:solidFill>
            <a:schemeClr val="tx2"/>
          </a:solidFill>
          <a:latin typeface="Trebuchet MS" pitchFamily="34" charset="0"/>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rebuchet MS" pitchFamily="34" charset="0"/>
        </a:defRPr>
      </a:lvl2pPr>
      <a:lvl3pPr marL="342900" indent="-342900" algn="ctr" defTabSz="-13873163" rtl="0" eaLnBrk="0" fontAlgn="base" hangingPunct="0">
        <a:spcBef>
          <a:spcPct val="0"/>
        </a:spcBef>
        <a:spcAft>
          <a:spcPct val="0"/>
        </a:spcAft>
        <a:defRPr sz="4400">
          <a:solidFill>
            <a:schemeClr val="tx2"/>
          </a:solidFill>
          <a:latin typeface="Trebuchet MS" pitchFamily="34" charset="0"/>
        </a:defRPr>
      </a:lvl3pPr>
      <a:lvl4pPr marL="342900" indent="-342900" algn="ctr" defTabSz="-13873163" rtl="0" eaLnBrk="0" fontAlgn="base" hangingPunct="0">
        <a:spcBef>
          <a:spcPct val="0"/>
        </a:spcBef>
        <a:spcAft>
          <a:spcPct val="0"/>
        </a:spcAft>
        <a:defRPr sz="4400">
          <a:solidFill>
            <a:schemeClr val="tx2"/>
          </a:solidFill>
          <a:latin typeface="Trebuchet MS" pitchFamily="34" charset="0"/>
        </a:defRPr>
      </a:lvl4pPr>
      <a:lvl5pPr marL="342900" indent="-342900" algn="ctr" defTabSz="-13873163" rtl="0" eaLnBrk="0" fontAlgn="base" hangingPunct="0">
        <a:spcBef>
          <a:spcPct val="0"/>
        </a:spcBef>
        <a:spcAft>
          <a:spcPct val="0"/>
        </a:spcAft>
        <a:defRPr sz="4400">
          <a:solidFill>
            <a:schemeClr val="tx2"/>
          </a:solidFill>
          <a:latin typeface="Trebuchet MS" pitchFamily="34" charset="0"/>
        </a:defRPr>
      </a:lvl5pPr>
      <a:lvl6pPr marL="457200" algn="ctr" eaLnBrk="1" fontAlgn="base" hangingPunct="1">
        <a:spcBef>
          <a:spcPct val="0"/>
        </a:spcBef>
        <a:spcAft>
          <a:spcPct val="0"/>
        </a:spcAft>
        <a:defRPr sz="4400">
          <a:solidFill>
            <a:schemeClr val="tx2">
              <a:alpha val="100000"/>
            </a:schemeClr>
          </a:solidFill>
          <a:latin typeface="Times New Roman"/>
        </a:defRPr>
      </a:lvl6pPr>
      <a:lvl7pPr marL="914400" algn="ctr" eaLnBrk="1" fontAlgn="base" hangingPunct="1">
        <a:spcBef>
          <a:spcPct val="0"/>
        </a:spcBef>
        <a:spcAft>
          <a:spcPct val="0"/>
        </a:spcAft>
        <a:defRPr sz="4400">
          <a:solidFill>
            <a:schemeClr val="tx2">
              <a:alpha val="100000"/>
            </a:schemeClr>
          </a:solidFill>
          <a:latin typeface="Times New Roman"/>
        </a:defRPr>
      </a:lvl7pPr>
      <a:lvl8pPr marL="1371600" algn="ctr" eaLnBrk="1" fontAlgn="base" hangingPunct="1">
        <a:spcBef>
          <a:spcPct val="0"/>
        </a:spcBef>
        <a:spcAft>
          <a:spcPct val="0"/>
        </a:spcAft>
        <a:defRPr sz="4400">
          <a:solidFill>
            <a:schemeClr val="tx2">
              <a:alpha val="100000"/>
            </a:schemeClr>
          </a:solidFill>
          <a:latin typeface="Times New Roman"/>
        </a:defRPr>
      </a:lvl8pPr>
      <a:lvl9pPr marL="1828800" algn="ctr" eaLnBrk="1" fontAlgn="base" hangingPunct="1">
        <a:spcBef>
          <a:spcPct val="0"/>
        </a:spcBef>
        <a:spcAft>
          <a:spcPct val="0"/>
        </a:spcAft>
        <a:defRPr sz="4400">
          <a:solidFill>
            <a:schemeClr val="tx2">
              <a:alpha val="100000"/>
            </a:schemeClr>
          </a:solidFill>
          <a:latin typeface="Times New Roman"/>
        </a:defRPr>
      </a:lvl9pPr>
    </p:titleStyle>
    <p:bodyStyle>
      <a:lvl1pPr marL="342900" indent="-342900" algn="l" defTabSz="-13873163" rtl="0" eaLnBrk="0" fontAlgn="base" hangingPunct="0">
        <a:spcBef>
          <a:spcPct val="20000"/>
        </a:spcBef>
        <a:spcAft>
          <a:spcPct val="0"/>
        </a:spcAft>
        <a:buChar char="•"/>
        <a:defRPr sz="3200">
          <a:solidFill>
            <a:schemeClr val="tx1"/>
          </a:solidFill>
          <a:latin typeface="Trebuchet MS" pitchFamily="34" charset="0"/>
          <a:ea typeface="+mn-ea"/>
          <a:cs typeface="+mn-cs"/>
        </a:defRPr>
      </a:lvl1pPr>
      <a:lvl2pPr marL="742950" indent="-285750" algn="l" defTabSz="-13873163" rtl="0" eaLnBrk="0" fontAlgn="base" hangingPunct="0">
        <a:spcBef>
          <a:spcPct val="20000"/>
        </a:spcBef>
        <a:spcAft>
          <a:spcPct val="0"/>
        </a:spcAft>
        <a:buChar char="–"/>
        <a:defRPr sz="2800">
          <a:solidFill>
            <a:schemeClr val="tx1"/>
          </a:solidFill>
          <a:latin typeface="Trebuchet MS" pitchFamily="34" charset="0"/>
        </a:defRPr>
      </a:lvl2pPr>
      <a:lvl3pPr marL="1143000" indent="-228600" algn="l" defTabSz="-13873163" rtl="0" eaLnBrk="0" fontAlgn="base" hangingPunct="0">
        <a:spcBef>
          <a:spcPct val="20000"/>
        </a:spcBef>
        <a:spcAft>
          <a:spcPct val="0"/>
        </a:spcAft>
        <a:buChar char="•"/>
        <a:defRPr sz="2400">
          <a:solidFill>
            <a:schemeClr val="tx1"/>
          </a:solidFill>
          <a:latin typeface="Trebuchet MS" pitchFamily="34" charset="0"/>
        </a:defRPr>
      </a:lvl3pPr>
      <a:lvl4pPr marL="1600200" indent="-228600" algn="l" defTabSz="-13873163" rtl="0" eaLnBrk="0" fontAlgn="base" hangingPunct="0">
        <a:spcBef>
          <a:spcPct val="20000"/>
        </a:spcBef>
        <a:spcAft>
          <a:spcPct val="0"/>
        </a:spcAft>
        <a:buChar char="–"/>
        <a:defRPr sz="2000">
          <a:solidFill>
            <a:schemeClr val="tx1"/>
          </a:solidFill>
          <a:latin typeface="Trebuchet MS" pitchFamily="34" charset="0"/>
        </a:defRPr>
      </a:lvl4pPr>
      <a:lvl5pPr marL="2057400" indent="-228600" algn="l" defTabSz="-13873163" rtl="0" eaLnBrk="0" fontAlgn="base" hangingPunct="0">
        <a:spcBef>
          <a:spcPct val="20000"/>
        </a:spcBef>
        <a:spcAft>
          <a:spcPct val="0"/>
        </a:spcAft>
        <a:buChar char="»"/>
        <a:defRPr sz="2000">
          <a:solidFill>
            <a:schemeClr val="tx1"/>
          </a:solidFill>
          <a:latin typeface="Trebuchet MS" pitchFamily="34" charset="0"/>
        </a:defRPr>
      </a:lvl5pPr>
      <a:lvl6pPr marL="2514600" indent="-228600" algn="l" eaLnBrk="1" fontAlgn="base" hangingPunct="1">
        <a:spcBef>
          <a:spcPct val="20000"/>
        </a:spcBef>
        <a:spcAft>
          <a:spcPct val="0"/>
        </a:spcAft>
        <a:buChar char="»"/>
        <a:defRPr sz="2000">
          <a:solidFill>
            <a:schemeClr val="tx1">
              <a:alpha val="100000"/>
            </a:schemeClr>
          </a:solidFill>
          <a:latin typeface="+mn-lt"/>
        </a:defRPr>
      </a:lvl6pPr>
      <a:lvl7pPr marL="2971800" indent="-228600" algn="l" eaLnBrk="1" fontAlgn="base" hangingPunct="1">
        <a:spcBef>
          <a:spcPct val="20000"/>
        </a:spcBef>
        <a:spcAft>
          <a:spcPct val="0"/>
        </a:spcAft>
        <a:buChar char="»"/>
        <a:defRPr sz="2000">
          <a:solidFill>
            <a:schemeClr val="tx1">
              <a:alpha val="100000"/>
            </a:schemeClr>
          </a:solidFill>
          <a:latin typeface="+mn-lt"/>
        </a:defRPr>
      </a:lvl7pPr>
      <a:lvl8pPr marL="3429000" indent="-228600" algn="l" eaLnBrk="1" fontAlgn="base" hangingPunct="1">
        <a:spcBef>
          <a:spcPct val="20000"/>
        </a:spcBef>
        <a:spcAft>
          <a:spcPct val="0"/>
        </a:spcAft>
        <a:buChar char="»"/>
        <a:defRPr sz="2000">
          <a:solidFill>
            <a:schemeClr val="tx1">
              <a:alpha val="100000"/>
            </a:schemeClr>
          </a:solidFill>
          <a:latin typeface="+mn-lt"/>
        </a:defRPr>
      </a:lvl8pPr>
      <a:lvl9pPr marL="3886200" indent="-228600" algn="l" eaLnBrk="1" fontAlgn="base" hangingPunct="1">
        <a:spcBef>
          <a:spcPct val="20000"/>
        </a:spcBef>
        <a:spcAft>
          <a:spcPct val="0"/>
        </a:spcAft>
        <a:buChar char="»"/>
        <a:defRPr sz="2000">
          <a:solidFill>
            <a:schemeClr val="tx1">
              <a:alpha val="100000"/>
            </a:schemeClr>
          </a:solidFill>
          <a:latin typeface="+mn-lt"/>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image" Target="../media/image29.tiff"/><Relationship Id="rId1" Type="http://schemas.openxmlformats.org/officeDocument/2006/relationships/slideLayout" Target="../slideLayouts/slideLayout19.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37.tiff"/><Relationship Id="rId2" Type="http://schemas.openxmlformats.org/officeDocument/2006/relationships/image" Target="../media/image35.tiff"/><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tiff"/><Relationship Id="rId4" Type="http://schemas.openxmlformats.org/officeDocument/2006/relationships/image" Target="../media/image45.tif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wdp"/><Relationship Id="rId7" Type="http://schemas.openxmlformats.org/officeDocument/2006/relationships/image" Target="../media/image58.emf"/><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13.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29.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2.tiff"/><Relationship Id="rId5" Type="http://schemas.openxmlformats.org/officeDocument/2006/relationships/image" Target="../media/image18.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21.tiff"/><Relationship Id="rId1" Type="http://schemas.openxmlformats.org/officeDocument/2006/relationships/slideLayout" Target="../slideLayouts/slideLayout18.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0"/>
            <a:ext cx="9144000" cy="6858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en-US" altLang="en-US" sz="1800">
              <a:latin typeface="Arial" pitchFamily="34" charset="0"/>
            </a:endParaRPr>
          </a:p>
        </p:txBody>
      </p:sp>
      <p:sp>
        <p:nvSpPr>
          <p:cNvPr id="5123" name="Rectangle 11"/>
          <p:cNvSpPr>
            <a:spLocks noGrp="1" noChangeArrowheads="1"/>
          </p:cNvSpPr>
          <p:nvPr>
            <p:ph type="title" idx="4294967295"/>
          </p:nvPr>
        </p:nvSpPr>
        <p:spPr>
          <a:xfrm>
            <a:off x="0" y="56945"/>
            <a:ext cx="9045575" cy="1143000"/>
          </a:xfrm>
        </p:spPr>
        <p:txBody>
          <a:bodyPr/>
          <a:lstStyle/>
          <a:p>
            <a:r>
              <a:rPr lang="en-US" altLang="en-US" sz="3200" dirty="0" smtClean="0"/>
              <a:t>Prospects of Nb</a:t>
            </a:r>
            <a:r>
              <a:rPr lang="en-US" altLang="en-US" sz="3200" baseline="-25000" dirty="0" smtClean="0"/>
              <a:t>3</a:t>
            </a:r>
            <a:r>
              <a:rPr lang="en-US" altLang="en-US" sz="3200" dirty="0" smtClean="0"/>
              <a:t>Sn performance enhancement for high field </a:t>
            </a:r>
            <a:r>
              <a:rPr lang="en-US" altLang="en-US" sz="3200" dirty="0" err="1" smtClean="0"/>
              <a:t>fcc</a:t>
            </a:r>
            <a:r>
              <a:rPr lang="en-US" altLang="en-US" sz="3200" dirty="0" smtClean="0"/>
              <a:t> applications</a:t>
            </a:r>
            <a:endParaRPr lang="en-US" altLang="en-US" sz="3200" dirty="0"/>
          </a:p>
        </p:txBody>
      </p:sp>
      <p:sp>
        <p:nvSpPr>
          <p:cNvPr id="5124" name="Text Box 14"/>
          <p:cNvSpPr txBox="1">
            <a:spLocks noChangeArrowheads="1"/>
          </p:cNvSpPr>
          <p:nvPr/>
        </p:nvSpPr>
        <p:spPr bwMode="auto">
          <a:xfrm>
            <a:off x="1" y="1199945"/>
            <a:ext cx="612017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en-US" altLang="en-US" sz="2800" dirty="0" smtClean="0">
                <a:solidFill>
                  <a:schemeClr val="accent2"/>
                </a:solidFill>
              </a:rPr>
              <a:t>Mike </a:t>
            </a:r>
            <a:r>
              <a:rPr lang="en-US" altLang="en-US" sz="2800" dirty="0" err="1" smtClean="0">
                <a:solidFill>
                  <a:schemeClr val="accent2"/>
                </a:solidFill>
              </a:rPr>
              <a:t>Sumption</a:t>
            </a:r>
            <a:r>
              <a:rPr lang="en-US" altLang="en-US" sz="2800" dirty="0" smtClean="0">
                <a:solidFill>
                  <a:schemeClr val="accent2"/>
                </a:solidFill>
              </a:rPr>
              <a:t>, X. Xu, and E.W. Collings</a:t>
            </a:r>
          </a:p>
          <a:p>
            <a:pPr algn="ctr" eaLnBrk="1" hangingPunct="1">
              <a:spcBef>
                <a:spcPct val="50000"/>
              </a:spcBef>
              <a:buFontTx/>
              <a:buNone/>
            </a:pPr>
            <a:r>
              <a:rPr lang="en-US" altLang="en-US" sz="2400" b="1" dirty="0" smtClean="0">
                <a:solidFill>
                  <a:schemeClr val="accent2"/>
                </a:solidFill>
              </a:rPr>
              <a:t>Center </a:t>
            </a:r>
            <a:r>
              <a:rPr lang="en-US" altLang="en-US" sz="2400" b="1" dirty="0">
                <a:solidFill>
                  <a:schemeClr val="accent2"/>
                </a:solidFill>
              </a:rPr>
              <a:t>for Superconducting and Magnetic Materials, MSE, The Ohio State University</a:t>
            </a:r>
          </a:p>
        </p:txBody>
      </p:sp>
      <p:sp>
        <p:nvSpPr>
          <p:cNvPr id="5126" name="TextBox 2"/>
          <p:cNvSpPr txBox="1">
            <a:spLocks noChangeArrowheads="1"/>
          </p:cNvSpPr>
          <p:nvPr/>
        </p:nvSpPr>
        <p:spPr bwMode="auto">
          <a:xfrm>
            <a:off x="96635" y="5193196"/>
            <a:ext cx="86582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en-US" altLang="en-US" sz="2000" dirty="0" smtClean="0"/>
              <a:t>This </a:t>
            </a:r>
            <a:r>
              <a:rPr lang="en-US" altLang="en-US" sz="2000" dirty="0"/>
              <a:t>work was supported by the U.S. Department of Energy, Office of Science, Division of High Energy Physics, under </a:t>
            </a:r>
            <a:r>
              <a:rPr lang="en-US" altLang="en-US" sz="2000" dirty="0" smtClean="0"/>
              <a:t>SBIR </a:t>
            </a:r>
            <a:r>
              <a:rPr lang="en-US" altLang="en-US" sz="2000" dirty="0"/>
              <a:t>phase I </a:t>
            </a:r>
            <a:r>
              <a:rPr lang="en-US" altLang="en-US" sz="2000" dirty="0" smtClean="0"/>
              <a:t> DE-SC0013849 and University Grant DE-SC0011721.</a:t>
            </a:r>
            <a:endParaRPr lang="en-US" altLang="en-US" sz="2000" dirty="0"/>
          </a:p>
        </p:txBody>
      </p:sp>
      <p:sp>
        <p:nvSpPr>
          <p:cNvPr id="2" name="Rectangle 1"/>
          <p:cNvSpPr/>
          <p:nvPr/>
        </p:nvSpPr>
        <p:spPr>
          <a:xfrm>
            <a:off x="6516216" y="1628800"/>
            <a:ext cx="2520280" cy="1569660"/>
          </a:xfrm>
          <a:prstGeom prst="rect">
            <a:avLst/>
          </a:prstGeom>
        </p:spPr>
        <p:txBody>
          <a:bodyPr wrap="square">
            <a:spAutoFit/>
          </a:bodyPr>
          <a:lstStyle/>
          <a:p>
            <a:r>
              <a:rPr lang="en-US" sz="2400" dirty="0">
                <a:latin typeface="Trebuchet MS" panose="020B0603020202020204" pitchFamily="34" charset="0"/>
              </a:rPr>
              <a:t>Hyper Tech Research, Inc.</a:t>
            </a:r>
          </a:p>
          <a:p>
            <a:r>
              <a:rPr lang="en-US" sz="2400" dirty="0">
                <a:latin typeface="Trebuchet MS" panose="020B0603020202020204" pitchFamily="34" charset="0"/>
              </a:rPr>
              <a:t>Xuan Peng</a:t>
            </a:r>
          </a:p>
          <a:p>
            <a:r>
              <a:rPr lang="en-US" sz="2400" dirty="0">
                <a:latin typeface="Trebuchet MS" panose="020B0603020202020204" pitchFamily="34" charset="0"/>
              </a:rPr>
              <a:t>Mike </a:t>
            </a:r>
            <a:r>
              <a:rPr lang="en-US" sz="2400" dirty="0" err="1">
                <a:latin typeface="Trebuchet MS" panose="020B0603020202020204" pitchFamily="34" charset="0"/>
              </a:rPr>
              <a:t>Tomsic</a:t>
            </a:r>
            <a:endParaRPr lang="en-US" sz="2400" dirty="0">
              <a:latin typeface="Trebuchet MS" panose="020B0603020202020204" pitchFamily="34" charset="0"/>
            </a:endParaRPr>
          </a:p>
        </p:txBody>
      </p:sp>
      <p:sp>
        <p:nvSpPr>
          <p:cNvPr id="4" name="Rectangle 3"/>
          <p:cNvSpPr/>
          <p:nvPr/>
        </p:nvSpPr>
        <p:spPr>
          <a:xfrm>
            <a:off x="5796136" y="3429000"/>
            <a:ext cx="3104984" cy="1200329"/>
          </a:xfrm>
          <a:prstGeom prst="rect">
            <a:avLst/>
          </a:prstGeom>
        </p:spPr>
        <p:txBody>
          <a:bodyPr wrap="square">
            <a:spAutoFit/>
          </a:bodyPr>
          <a:lstStyle/>
          <a:p>
            <a:r>
              <a:rPr lang="en-US" sz="2400" dirty="0" smtClean="0">
                <a:solidFill>
                  <a:srgbClr val="FF0000"/>
                </a:solidFill>
                <a:latin typeface="Trebuchet MS" panose="020B0603020202020204" pitchFamily="34" charset="0"/>
              </a:rPr>
              <a:t>Selected data from </a:t>
            </a:r>
          </a:p>
          <a:p>
            <a:r>
              <a:rPr lang="en-US" sz="2400" dirty="0" err="1" smtClean="0">
                <a:solidFill>
                  <a:srgbClr val="FF0000"/>
                </a:solidFill>
                <a:latin typeface="Trebuchet MS" panose="020B0603020202020204" pitchFamily="34" charset="0"/>
              </a:rPr>
              <a:t>SupraMagnetics</a:t>
            </a:r>
            <a:r>
              <a:rPr lang="en-US" sz="2400" dirty="0">
                <a:solidFill>
                  <a:srgbClr val="FF0000"/>
                </a:solidFill>
                <a:latin typeface="Trebuchet MS" panose="020B0603020202020204" pitchFamily="34" charset="0"/>
              </a:rPr>
              <a:t>, Inc.</a:t>
            </a:r>
          </a:p>
          <a:p>
            <a:r>
              <a:rPr lang="en-US" sz="2400" dirty="0" err="1">
                <a:solidFill>
                  <a:srgbClr val="FF0000"/>
                </a:solidFill>
                <a:latin typeface="Trebuchet MS" panose="020B0603020202020204" pitchFamily="34" charset="0"/>
              </a:rPr>
              <a:t>Leszek</a:t>
            </a:r>
            <a:r>
              <a:rPr lang="en-US" sz="2400" dirty="0">
                <a:solidFill>
                  <a:srgbClr val="FF0000"/>
                </a:solidFill>
                <a:latin typeface="Trebuchet MS" panose="020B0603020202020204" pitchFamily="34" charset="0"/>
              </a:rPr>
              <a:t> </a:t>
            </a:r>
            <a:r>
              <a:rPr lang="en-US" sz="2400" dirty="0" err="1">
                <a:solidFill>
                  <a:srgbClr val="FF0000"/>
                </a:solidFill>
                <a:latin typeface="Trebuchet MS" panose="020B0603020202020204" pitchFamily="34" charset="0"/>
              </a:rPr>
              <a:t>Motowidlo</a:t>
            </a:r>
            <a:endParaRPr lang="en-US" sz="2400" dirty="0">
              <a:solidFill>
                <a:srgbClr val="FF0000"/>
              </a:solidFill>
              <a:latin typeface="Trebuchet MS" panose="020B0603020202020204"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88" y="3115003"/>
            <a:ext cx="3564396" cy="210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i="1" dirty="0" err="1" smtClean="0"/>
              <a:t>F</a:t>
            </a:r>
            <a:r>
              <a:rPr lang="en-US" sz="3600" b="1" i="1" baseline="-25000" dirty="0" err="1" smtClean="0"/>
              <a:t>p</a:t>
            </a:r>
            <a:r>
              <a:rPr lang="en-US" sz="3600" b="1" i="1" dirty="0" smtClean="0"/>
              <a:t>-B</a:t>
            </a:r>
            <a:r>
              <a:rPr lang="en-US" sz="3600" b="1" dirty="0" smtClean="0"/>
              <a:t> curves of Internal oxidation strands</a:t>
            </a:r>
            <a:endParaRPr lang="en-US" sz="3600" b="1" i="1" baseline="-25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7451" t="31163" r="25487" b="30233"/>
          <a:stretch/>
        </p:blipFill>
        <p:spPr>
          <a:xfrm>
            <a:off x="6202550" y="1024245"/>
            <a:ext cx="2917700" cy="2557449"/>
          </a:xfrm>
          <a:prstGeom prst="rect">
            <a:avLst/>
          </a:prstGeom>
        </p:spPr>
      </p:pic>
      <p:sp>
        <p:nvSpPr>
          <p:cNvPr id="6" name="Rectangle 5"/>
          <p:cNvSpPr/>
          <p:nvPr/>
        </p:nvSpPr>
        <p:spPr>
          <a:xfrm>
            <a:off x="-30634" y="6272552"/>
            <a:ext cx="3688643" cy="584775"/>
          </a:xfrm>
          <a:prstGeom prst="rect">
            <a:avLst/>
          </a:prstGeom>
          <a:solidFill>
            <a:schemeClr val="bg1"/>
          </a:solidFill>
        </p:spPr>
        <p:txBody>
          <a:bodyPr wrap="square">
            <a:spAutoFit/>
          </a:bodyPr>
          <a:lstStyle/>
          <a:p>
            <a:r>
              <a:rPr lang="en-US" altLang="en-US" sz="1600" dirty="0" smtClean="0">
                <a:latin typeface="Calibri" pitchFamily="34" charset="0"/>
                <a:cs typeface="Calibri" pitchFamily="34" charset="0"/>
              </a:rPr>
              <a:t>As grain size </a:t>
            </a:r>
            <a:r>
              <a:rPr lang="en-US" altLang="en-US" sz="1600" i="1" dirty="0" smtClean="0">
                <a:latin typeface="Calibri" pitchFamily="34" charset="0"/>
                <a:cs typeface="Calibri" pitchFamily="34" charset="0"/>
              </a:rPr>
              <a:t>d</a:t>
            </a:r>
            <a:r>
              <a:rPr lang="en-US" altLang="en-US" sz="1600" dirty="0" smtClean="0">
                <a:latin typeface="Calibri" pitchFamily="34" charset="0"/>
                <a:cs typeface="Calibri" pitchFamily="34" charset="0"/>
              </a:rPr>
              <a:t> is &lt; 50 nm, reducing </a:t>
            </a:r>
            <a:r>
              <a:rPr lang="en-US" altLang="en-US" sz="1600" i="1" dirty="0" smtClean="0">
                <a:latin typeface="Calibri" pitchFamily="34" charset="0"/>
                <a:cs typeface="Calibri" pitchFamily="34" charset="0"/>
              </a:rPr>
              <a:t>d</a:t>
            </a:r>
            <a:r>
              <a:rPr lang="en-US" altLang="en-US" sz="1600" dirty="0" smtClean="0">
                <a:latin typeface="Calibri" pitchFamily="34" charset="0"/>
                <a:cs typeface="Calibri" pitchFamily="34" charset="0"/>
              </a:rPr>
              <a:t> shifts the curve both to the up and to the right.</a:t>
            </a:r>
            <a:endParaRPr lang="en-US" altLang="en-US" sz="1600" dirty="0">
              <a:latin typeface="Calibri" pitchFamily="34" charset="0"/>
              <a:cs typeface="Calibri" pitchFamily="34" charset="0"/>
            </a:endParaRPr>
          </a:p>
        </p:txBody>
      </p:sp>
      <p:grpSp>
        <p:nvGrpSpPr>
          <p:cNvPr id="11" name="Group 10"/>
          <p:cNvGrpSpPr/>
          <p:nvPr/>
        </p:nvGrpSpPr>
        <p:grpSpPr>
          <a:xfrm>
            <a:off x="3064707" y="1022499"/>
            <a:ext cx="3039031" cy="2589174"/>
            <a:chOff x="3043033" y="717700"/>
            <a:chExt cx="3039031" cy="258917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815" t="30698" r="30510" b="30077"/>
            <a:stretch/>
          </p:blipFill>
          <p:spPr>
            <a:xfrm>
              <a:off x="3043033" y="717700"/>
              <a:ext cx="3039031" cy="2589174"/>
            </a:xfrm>
            <a:prstGeom prst="rect">
              <a:avLst/>
            </a:prstGeom>
          </p:spPr>
        </p:pic>
        <p:sp>
          <p:nvSpPr>
            <p:cNvPr id="9" name="Freeform 8"/>
            <p:cNvSpPr/>
            <p:nvPr/>
          </p:nvSpPr>
          <p:spPr>
            <a:xfrm>
              <a:off x="3636335" y="903767"/>
              <a:ext cx="2232837" cy="1924493"/>
            </a:xfrm>
            <a:custGeom>
              <a:avLst/>
              <a:gdLst>
                <a:gd name="connsiteX0" fmla="*/ 0 w 2232837"/>
                <a:gd name="connsiteY0" fmla="*/ 1924493 h 1924493"/>
                <a:gd name="connsiteX1" fmla="*/ 701749 w 2232837"/>
                <a:gd name="connsiteY1" fmla="*/ 914400 h 1924493"/>
                <a:gd name="connsiteX2" fmla="*/ 2232837 w 2232837"/>
                <a:gd name="connsiteY2" fmla="*/ 0 h 1924493"/>
              </a:gdLst>
              <a:ahLst/>
              <a:cxnLst>
                <a:cxn ang="0">
                  <a:pos x="connsiteX0" y="connsiteY0"/>
                </a:cxn>
                <a:cxn ang="0">
                  <a:pos x="connsiteX1" y="connsiteY1"/>
                </a:cxn>
                <a:cxn ang="0">
                  <a:pos x="connsiteX2" y="connsiteY2"/>
                </a:cxn>
              </a:cxnLst>
              <a:rect l="l" t="t" r="r" b="b"/>
              <a:pathLst>
                <a:path w="2232837" h="1924493">
                  <a:moveTo>
                    <a:pt x="0" y="1924493"/>
                  </a:moveTo>
                  <a:cubicBezTo>
                    <a:pt x="164805" y="1579821"/>
                    <a:pt x="329610" y="1235149"/>
                    <a:pt x="701749" y="914400"/>
                  </a:cubicBezTo>
                  <a:cubicBezTo>
                    <a:pt x="1073888" y="593651"/>
                    <a:pt x="1653362" y="296825"/>
                    <a:pt x="2232837" y="0"/>
                  </a:cubicBezTo>
                </a:path>
              </a:pathLst>
            </a:cu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2959925" y="685800"/>
            <a:ext cx="2852832" cy="338554"/>
          </a:xfrm>
          <a:prstGeom prst="rect">
            <a:avLst/>
          </a:prstGeom>
        </p:spPr>
        <p:txBody>
          <a:bodyPr wrap="none">
            <a:spAutoFit/>
          </a:bodyPr>
          <a:lstStyle/>
          <a:p>
            <a:r>
              <a:rPr lang="en-US" altLang="en-US" sz="1600" b="1" i="1" dirty="0" err="1" smtClean="0">
                <a:latin typeface="Calibri" pitchFamily="34" charset="0"/>
                <a:cs typeface="Calibri" pitchFamily="34" charset="0"/>
              </a:rPr>
              <a:t>F</a:t>
            </a:r>
            <a:r>
              <a:rPr lang="en-US" altLang="en-US" sz="1600" b="1" i="1" baseline="-25000" dirty="0" err="1" smtClean="0">
                <a:latin typeface="Calibri" pitchFamily="34" charset="0"/>
                <a:cs typeface="Calibri" pitchFamily="34" charset="0"/>
              </a:rPr>
              <a:t>p,max</a:t>
            </a:r>
            <a:r>
              <a:rPr lang="en-US" altLang="en-US" sz="1600" b="1" dirty="0" smtClean="0">
                <a:latin typeface="Calibri" pitchFamily="34" charset="0"/>
                <a:cs typeface="Calibri" pitchFamily="34" charset="0"/>
              </a:rPr>
              <a:t> vs reciprocal of grain size:</a:t>
            </a:r>
            <a:endParaRPr lang="en-US" sz="1600" dirty="0"/>
          </a:p>
        </p:txBody>
      </p:sp>
      <p:sp>
        <p:nvSpPr>
          <p:cNvPr id="13" name="Rectangle 12"/>
          <p:cNvSpPr/>
          <p:nvPr/>
        </p:nvSpPr>
        <p:spPr>
          <a:xfrm>
            <a:off x="6444043" y="685800"/>
            <a:ext cx="2206566" cy="338554"/>
          </a:xfrm>
          <a:prstGeom prst="rect">
            <a:avLst/>
          </a:prstGeom>
        </p:spPr>
        <p:txBody>
          <a:bodyPr wrap="none">
            <a:spAutoFit/>
          </a:bodyPr>
          <a:lstStyle/>
          <a:p>
            <a:r>
              <a:rPr lang="en-US" altLang="en-US" sz="1600" b="1" dirty="0" smtClean="0">
                <a:latin typeface="Calibri" pitchFamily="34" charset="0"/>
                <a:cs typeface="Calibri" pitchFamily="34" charset="0"/>
              </a:rPr>
              <a:t>Normalized </a:t>
            </a:r>
            <a:r>
              <a:rPr lang="en-US" altLang="en-US" sz="1600" b="1" i="1" dirty="0" err="1" smtClean="0">
                <a:latin typeface="Calibri" pitchFamily="34" charset="0"/>
                <a:cs typeface="Calibri" pitchFamily="34" charset="0"/>
              </a:rPr>
              <a:t>F</a:t>
            </a:r>
            <a:r>
              <a:rPr lang="en-US" altLang="en-US" sz="1600" b="1" i="1" baseline="-25000" dirty="0" err="1" smtClean="0">
                <a:latin typeface="Calibri" pitchFamily="34" charset="0"/>
                <a:cs typeface="Calibri" pitchFamily="34" charset="0"/>
              </a:rPr>
              <a:t>p</a:t>
            </a:r>
            <a:r>
              <a:rPr lang="en-US" altLang="en-US" sz="1600" b="1" i="1" dirty="0" smtClean="0">
                <a:latin typeface="Calibri" pitchFamily="34" charset="0"/>
                <a:cs typeface="Calibri" pitchFamily="34" charset="0"/>
              </a:rPr>
              <a:t>-B </a:t>
            </a:r>
            <a:r>
              <a:rPr lang="en-US" altLang="en-US" sz="1600" b="1" dirty="0" smtClean="0">
                <a:latin typeface="Calibri" pitchFamily="34" charset="0"/>
                <a:cs typeface="Calibri" pitchFamily="34" charset="0"/>
              </a:rPr>
              <a:t>curves:</a:t>
            </a:r>
            <a:endParaRPr lang="en-US" sz="1600"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5240" t="31163" r="24684" b="31085"/>
          <a:stretch/>
        </p:blipFill>
        <p:spPr>
          <a:xfrm>
            <a:off x="62344" y="685800"/>
            <a:ext cx="2913764" cy="2373280"/>
          </a:xfrm>
          <a:prstGeom prst="rect">
            <a:avLst/>
          </a:prstGeom>
        </p:spPr>
      </p:pic>
      <p:sp>
        <p:nvSpPr>
          <p:cNvPr id="15" name="Rectangle 14"/>
          <p:cNvSpPr/>
          <p:nvPr/>
        </p:nvSpPr>
        <p:spPr>
          <a:xfrm>
            <a:off x="0" y="3069125"/>
            <a:ext cx="3080259" cy="584775"/>
          </a:xfrm>
          <a:prstGeom prst="rect">
            <a:avLst/>
          </a:prstGeom>
        </p:spPr>
        <p:txBody>
          <a:bodyPr wrap="square">
            <a:spAutoFit/>
          </a:bodyPr>
          <a:lstStyle/>
          <a:p>
            <a:r>
              <a:rPr lang="en-US" altLang="en-US" sz="1600" b="1" i="1" dirty="0" smtClean="0">
                <a:latin typeface="Calibri" pitchFamily="34" charset="0"/>
                <a:cs typeface="Calibri" pitchFamily="34" charset="0"/>
              </a:rPr>
              <a:t>B</a:t>
            </a:r>
            <a:r>
              <a:rPr lang="en-US" altLang="en-US" sz="1600" b="1" i="1" baseline="-25000" dirty="0" smtClean="0">
                <a:latin typeface="Calibri" pitchFamily="34" charset="0"/>
                <a:cs typeface="Calibri" pitchFamily="34" charset="0"/>
              </a:rPr>
              <a:t>c2</a:t>
            </a:r>
            <a:r>
              <a:rPr lang="en-US" altLang="en-US" sz="1600" b="1" dirty="0" smtClean="0">
                <a:latin typeface="Calibri" pitchFamily="34" charset="0"/>
                <a:cs typeface="Calibri" pitchFamily="34" charset="0"/>
              </a:rPr>
              <a:t> was obtained by fitting the </a:t>
            </a:r>
            <a:r>
              <a:rPr lang="en-US" altLang="en-US" sz="1600" b="1" i="1" dirty="0" err="1" smtClean="0">
                <a:latin typeface="Calibri" pitchFamily="34" charset="0"/>
                <a:cs typeface="Calibri" pitchFamily="34" charset="0"/>
              </a:rPr>
              <a:t>F</a:t>
            </a:r>
            <a:r>
              <a:rPr lang="en-US" altLang="en-US" sz="1600" b="1" i="1" baseline="-25000" dirty="0" err="1" smtClean="0">
                <a:latin typeface="Calibri" pitchFamily="34" charset="0"/>
                <a:cs typeface="Calibri" pitchFamily="34" charset="0"/>
              </a:rPr>
              <a:t>p</a:t>
            </a:r>
            <a:r>
              <a:rPr lang="en-US" altLang="en-US" sz="1600" b="1" dirty="0" smtClean="0">
                <a:latin typeface="Calibri" pitchFamily="34" charset="0"/>
                <a:cs typeface="Calibri" pitchFamily="34" charset="0"/>
              </a:rPr>
              <a:t>-</a:t>
            </a:r>
            <a:r>
              <a:rPr lang="en-US" altLang="en-US" sz="1600" b="1" i="1" dirty="0" smtClean="0">
                <a:latin typeface="Calibri" pitchFamily="34" charset="0"/>
                <a:cs typeface="Calibri" pitchFamily="34" charset="0"/>
              </a:rPr>
              <a:t>B</a:t>
            </a:r>
            <a:r>
              <a:rPr lang="en-US" altLang="en-US" sz="1600" b="1" dirty="0" smtClean="0">
                <a:latin typeface="Calibri" pitchFamily="34" charset="0"/>
                <a:cs typeface="Calibri" pitchFamily="34" charset="0"/>
              </a:rPr>
              <a:t> curve using </a:t>
            </a:r>
            <a:r>
              <a:rPr lang="en-US" altLang="en-US" sz="1600" b="1" i="1" dirty="0" err="1" smtClean="0">
                <a:latin typeface="Calibri" pitchFamily="34" charset="0"/>
                <a:cs typeface="Calibri" pitchFamily="34" charset="0"/>
              </a:rPr>
              <a:t>F</a:t>
            </a:r>
            <a:r>
              <a:rPr lang="en-US" altLang="en-US" sz="1600" b="1" i="1" baseline="-25000" dirty="0" err="1" smtClean="0">
                <a:latin typeface="Calibri" pitchFamily="34" charset="0"/>
                <a:cs typeface="Calibri" pitchFamily="34" charset="0"/>
              </a:rPr>
              <a:t>p</a:t>
            </a:r>
            <a:r>
              <a:rPr lang="en-US" altLang="en-US" sz="1600" b="1" dirty="0" smtClean="0">
                <a:latin typeface="Calibri" pitchFamily="34" charset="0"/>
                <a:cs typeface="Calibri" pitchFamily="34" charset="0"/>
              </a:rPr>
              <a:t>=</a:t>
            </a:r>
            <a:r>
              <a:rPr lang="en-US" altLang="en-US" sz="1600" b="1" dirty="0" err="1" smtClean="0">
                <a:latin typeface="Calibri" pitchFamily="34" charset="0"/>
                <a:cs typeface="Calibri" pitchFamily="34" charset="0"/>
              </a:rPr>
              <a:t>Kb</a:t>
            </a:r>
            <a:r>
              <a:rPr lang="en-US" altLang="en-US" sz="1600" b="1" baseline="30000" dirty="0" err="1" smtClean="0">
                <a:latin typeface="Calibri" pitchFamily="34" charset="0"/>
                <a:cs typeface="Calibri" pitchFamily="34" charset="0"/>
              </a:rPr>
              <a:t>p</a:t>
            </a:r>
            <a:r>
              <a:rPr lang="en-US" altLang="en-US" sz="1600" b="1" dirty="0" smtClean="0">
                <a:latin typeface="Calibri" pitchFamily="34" charset="0"/>
                <a:cs typeface="Calibri" pitchFamily="34" charset="0"/>
              </a:rPr>
              <a:t>(1-b)</a:t>
            </a:r>
            <a:r>
              <a:rPr lang="en-US" altLang="en-US" sz="1600" b="1" baseline="30000" dirty="0" smtClean="0">
                <a:latin typeface="Calibri" pitchFamily="34" charset="0"/>
                <a:cs typeface="Calibri" pitchFamily="34" charset="0"/>
              </a:rPr>
              <a:t>q</a:t>
            </a:r>
            <a:r>
              <a:rPr lang="en-US" altLang="en-US" sz="1600" b="1" dirty="0" smtClean="0">
                <a:latin typeface="Calibri" pitchFamily="34" charset="0"/>
                <a:cs typeface="Calibri" pitchFamily="34" charset="0"/>
              </a:rPr>
              <a:t>.</a:t>
            </a:r>
          </a:p>
        </p:txBody>
      </p:sp>
      <p:sp>
        <p:nvSpPr>
          <p:cNvPr id="18" name="Rectangle 17"/>
          <p:cNvSpPr/>
          <p:nvPr/>
        </p:nvSpPr>
        <p:spPr>
          <a:xfrm>
            <a:off x="7098177" y="3698635"/>
            <a:ext cx="2009207" cy="784830"/>
          </a:xfrm>
          <a:prstGeom prst="rect">
            <a:avLst/>
          </a:prstGeom>
        </p:spPr>
        <p:txBody>
          <a:bodyPr wrap="square" bIns="0">
            <a:spAutoFit/>
          </a:bodyPr>
          <a:lstStyle/>
          <a:p>
            <a:r>
              <a:rPr lang="en-US" sz="1600" b="1" dirty="0" smtClean="0"/>
              <a:t>Two companies are using this technique to fabricate products.</a:t>
            </a:r>
            <a:endParaRPr lang="en-US" altLang="en-US" sz="1600" b="1" dirty="0" smtClean="0">
              <a:latin typeface="Calibri" pitchFamily="34" charset="0"/>
              <a:cs typeface="Calibri" pitchFamily="34" charset="0"/>
            </a:endParaRPr>
          </a:p>
        </p:txBody>
      </p:sp>
      <p:grpSp>
        <p:nvGrpSpPr>
          <p:cNvPr id="23" name="Group 22"/>
          <p:cNvGrpSpPr/>
          <p:nvPr/>
        </p:nvGrpSpPr>
        <p:grpSpPr>
          <a:xfrm>
            <a:off x="3774375" y="4091050"/>
            <a:ext cx="3248168" cy="2649299"/>
            <a:chOff x="108024" y="685800"/>
            <a:chExt cx="3248168" cy="2649299"/>
          </a:xfrm>
        </p:grpSpPr>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14572" t="30473" r="24048" b="30896"/>
            <a:stretch/>
          </p:blipFill>
          <p:spPr>
            <a:xfrm>
              <a:off x="108024" y="685800"/>
              <a:ext cx="3248168" cy="2649299"/>
            </a:xfrm>
            <a:prstGeom prst="rect">
              <a:avLst/>
            </a:prstGeom>
          </p:spPr>
        </p:pic>
        <p:sp>
          <p:nvSpPr>
            <p:cNvPr id="25" name="Straight Arrow Connector 47"/>
            <p:cNvSpPr>
              <a:spLocks noChangeShapeType="1"/>
            </p:cNvSpPr>
            <p:nvPr/>
          </p:nvSpPr>
          <p:spPr bwMode="auto">
            <a:xfrm flipV="1">
              <a:off x="2720047" y="900752"/>
              <a:ext cx="353423" cy="119341"/>
            </a:xfrm>
            <a:prstGeom prst="straightConnector1">
              <a:avLst/>
            </a:prstGeom>
            <a:noFill/>
            <a:ln w="22225">
              <a:solidFill>
                <a:schemeClr val="tx1"/>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1077764" y="896699"/>
              <a:ext cx="1656685" cy="461665"/>
            </a:xfrm>
            <a:prstGeom prst="rect">
              <a:avLst/>
            </a:prstGeom>
            <a:noFill/>
          </p:spPr>
          <p:txBody>
            <a:bodyPr wrap="square" rtlCol="0">
              <a:spAutoFit/>
            </a:bodyPr>
            <a:lstStyle/>
            <a:p>
              <a:pPr lvl="0"/>
              <a:r>
                <a:rPr lang="en-US" altLang="en-US" sz="1200" dirty="0" smtClean="0">
                  <a:latin typeface="Arial" pitchFamily="34" charset="0"/>
                  <a:ea typeface="Calibri" pitchFamily="34" charset="0"/>
                  <a:cs typeface="Times New Roman" pitchFamily="18" charset="0"/>
                </a:rPr>
                <a:t>With </a:t>
              </a:r>
              <a:r>
                <a:rPr lang="en-US" altLang="en-US" sz="1200" dirty="0">
                  <a:latin typeface="Arial" pitchFamily="34" charset="0"/>
                  <a:ea typeface="Calibri" pitchFamily="34" charset="0"/>
                  <a:cs typeface="Times New Roman" pitchFamily="18" charset="0"/>
                </a:rPr>
                <a:t>the same Nb</a:t>
              </a:r>
              <a:r>
                <a:rPr lang="en-US" altLang="en-US" sz="1200" baseline="-25000" dirty="0">
                  <a:latin typeface="Arial" pitchFamily="34" charset="0"/>
                  <a:ea typeface="Calibri" pitchFamily="34" charset="0"/>
                  <a:cs typeface="Times New Roman" pitchFamily="18" charset="0"/>
                </a:rPr>
                <a:t>3</a:t>
              </a:r>
              <a:r>
                <a:rPr lang="en-US" altLang="en-US" sz="1200" dirty="0">
                  <a:latin typeface="Arial" pitchFamily="34" charset="0"/>
                  <a:ea typeface="Calibri" pitchFamily="34" charset="0"/>
                  <a:cs typeface="Times New Roman" pitchFamily="18" charset="0"/>
                </a:rPr>
                <a:t>Sn phase </a:t>
              </a:r>
              <a:r>
                <a:rPr lang="en-US" altLang="en-US" sz="1200" dirty="0" smtClean="0">
                  <a:latin typeface="Arial" pitchFamily="34" charset="0"/>
                  <a:ea typeface="Calibri" pitchFamily="34" charset="0"/>
                  <a:cs typeface="Times New Roman" pitchFamily="18" charset="0"/>
                </a:rPr>
                <a:t>fraction</a:t>
              </a:r>
              <a:endParaRPr lang="en-US" altLang="en-US" sz="2000" dirty="0">
                <a:latin typeface="Arial" pitchFamily="34" charset="0"/>
                <a:cs typeface="Arial" pitchFamily="34" charset="0"/>
              </a:endParaRPr>
            </a:p>
          </p:txBody>
        </p:sp>
      </p:grpSp>
      <p:grpSp>
        <p:nvGrpSpPr>
          <p:cNvPr id="28" name="Group 27"/>
          <p:cNvGrpSpPr>
            <a:grpSpLocks noChangeAspect="1"/>
          </p:cNvGrpSpPr>
          <p:nvPr/>
        </p:nvGrpSpPr>
        <p:grpSpPr>
          <a:xfrm>
            <a:off x="7126223" y="4590032"/>
            <a:ext cx="1920240" cy="2020909"/>
            <a:chOff x="186267" y="3527778"/>
            <a:chExt cx="3108960" cy="3271946"/>
          </a:xfrm>
        </p:grpSpPr>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15109" r="16382" b="3866"/>
            <a:stretch/>
          </p:blipFill>
          <p:spPr>
            <a:xfrm>
              <a:off x="186267" y="3527778"/>
              <a:ext cx="3108960" cy="3271946"/>
            </a:xfrm>
            <a:prstGeom prst="rect">
              <a:avLst/>
            </a:prstGeom>
          </p:spPr>
        </p:pic>
        <p:cxnSp>
          <p:nvCxnSpPr>
            <p:cNvPr id="30" name="Straight Arrow Connector 29"/>
            <p:cNvCxnSpPr/>
            <p:nvPr/>
          </p:nvCxnSpPr>
          <p:spPr>
            <a:xfrm>
              <a:off x="914400" y="3779680"/>
              <a:ext cx="1640300" cy="2472175"/>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25227" y="6288716"/>
              <a:ext cx="1214443" cy="294302"/>
            </a:xfrm>
            <a:prstGeom prst="rect">
              <a:avLst/>
            </a:prstGeom>
            <a:solidFill>
              <a:srgbClr val="00B050"/>
            </a:solidFill>
          </p:spPr>
          <p:txBody>
            <a:bodyPr wrap="square" lIns="0" tIns="0" rIns="0" bIns="0" rtlCol="0">
              <a:spAutoFit/>
            </a:bodyPr>
            <a:lstStyle/>
            <a:p>
              <a:pPr algn="ctr"/>
              <a:r>
                <a:rPr lang="en-US" sz="1400" b="1" dirty="0" smtClean="0">
                  <a:solidFill>
                    <a:schemeClr val="bg1"/>
                  </a:solidFill>
                </a:rPr>
                <a:t>0.25 mm</a:t>
              </a:r>
              <a:endParaRPr lang="en-US" sz="1400" b="1" dirty="0">
                <a:solidFill>
                  <a:schemeClr val="bg1"/>
                </a:solidFill>
              </a:endParaRPr>
            </a:p>
          </p:txBody>
        </p:sp>
      </p:gr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56" y="3581694"/>
            <a:ext cx="3048661" cy="276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15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6050" t="25581" r="19665" b="35452"/>
          <a:stretch/>
        </p:blipFill>
        <p:spPr>
          <a:xfrm>
            <a:off x="4623928" y="533400"/>
            <a:ext cx="3377072" cy="265176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503303195"/>
              </p:ext>
            </p:extLst>
          </p:nvPr>
        </p:nvGraphicFramePr>
        <p:xfrm>
          <a:off x="123700" y="5515100"/>
          <a:ext cx="4524500" cy="1219958"/>
        </p:xfrm>
        <a:graphic>
          <a:graphicData uri="http://schemas.openxmlformats.org/drawingml/2006/table">
            <a:tbl>
              <a:tblPr firstRow="1" bandRow="1">
                <a:tableStyleId>{5C22544A-7EE6-4342-B048-85BDC9FD1C3A}</a:tableStyleId>
              </a:tblPr>
              <a:tblGrid>
                <a:gridCol w="1505290"/>
                <a:gridCol w="1237910"/>
                <a:gridCol w="1781300"/>
              </a:tblGrid>
              <a:tr h="261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chemeClr val="accent6"/>
                          </a:solidFill>
                          <a:latin typeface="Times New Roman" panose="02020603050405020304" pitchFamily="18" charset="0"/>
                          <a:cs typeface="Times New Roman" panose="02020603050405020304" pitchFamily="18" charset="0"/>
                        </a:rPr>
                        <a:t>Parameters</a:t>
                      </a: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altLang="zh-CN" sz="1500" b="1" dirty="0" smtClean="0">
                          <a:solidFill>
                            <a:schemeClr val="tx1"/>
                          </a:solidFill>
                          <a:latin typeface="Times New Roman" panose="02020603050405020304" pitchFamily="18" charset="0"/>
                          <a:cs typeface="Times New Roman" panose="02020603050405020304" pitchFamily="18" charset="0"/>
                        </a:rPr>
                        <a:t>Present best</a:t>
                      </a:r>
                      <a:endParaRPr lang="zh-CN" altLang="en-US" sz="1500" b="1" dirty="0">
                        <a:solidFill>
                          <a:schemeClr val="tx1"/>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i="0" dirty="0" smtClean="0">
                          <a:solidFill>
                            <a:srgbClr val="FF0000"/>
                          </a:solidFill>
                          <a:latin typeface="Times New Roman" panose="02020603050405020304" pitchFamily="18" charset="0"/>
                          <a:cs typeface="Times New Roman" panose="02020603050405020304" pitchFamily="18" charset="0"/>
                        </a:rPr>
                        <a:t>Internally</a:t>
                      </a:r>
                      <a:r>
                        <a:rPr lang="en-US" altLang="zh-CN" sz="1500" b="1" i="0" baseline="0" dirty="0" smtClean="0">
                          <a:solidFill>
                            <a:srgbClr val="FF0000"/>
                          </a:solidFill>
                          <a:latin typeface="Times New Roman" panose="02020603050405020304" pitchFamily="18" charset="0"/>
                          <a:cs typeface="Times New Roman" panose="02020603050405020304" pitchFamily="18" charset="0"/>
                        </a:rPr>
                        <a:t> oxidized</a:t>
                      </a:r>
                      <a:endParaRPr lang="en-US" altLang="zh-CN" sz="1500" b="1" i="0" dirty="0" smtClean="0">
                        <a:solidFill>
                          <a:srgbClr val="FF0000"/>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87086">
                <a:tc>
                  <a:txBody>
                    <a:bodyPr/>
                    <a:lstStyle/>
                    <a:p>
                      <a:pPr algn="ct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c2</a:t>
                      </a:r>
                      <a:r>
                        <a:rPr lang="en-US" altLang="zh-CN" sz="1500" b="1" dirty="0" smtClean="0">
                          <a:latin typeface="Times New Roman" panose="02020603050405020304" pitchFamily="18" charset="0"/>
                          <a:cs typeface="Times New Roman" panose="02020603050405020304" pitchFamily="18" charset="0"/>
                        </a:rPr>
                        <a:t> (4.2 K), T</a:t>
                      </a:r>
                      <a:endParaRPr lang="zh-CN" altLang="en-US" sz="1500" b="1" dirty="0">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solidFill>
                            <a:schemeClr val="tx1"/>
                          </a:solidFill>
                          <a:latin typeface="Times New Roman" panose="02020603050405020304" pitchFamily="18" charset="0"/>
                          <a:cs typeface="Times New Roman" panose="02020603050405020304" pitchFamily="18" charset="0"/>
                        </a:rPr>
                        <a:t>25 T</a:t>
                      </a:r>
                      <a:endParaRPr lang="zh-CN" altLang="en-US" sz="1500" b="1" dirty="0">
                        <a:solidFill>
                          <a:schemeClr val="tx1"/>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solidFill>
                            <a:srgbClr val="FF0000"/>
                          </a:solidFill>
                          <a:latin typeface="Times New Roman" panose="02020603050405020304" pitchFamily="18" charset="0"/>
                          <a:cs typeface="Times New Roman" panose="02020603050405020304" pitchFamily="18" charset="0"/>
                        </a:rPr>
                        <a:t>25 T</a:t>
                      </a:r>
                      <a:endParaRPr lang="zh-CN" altLang="en-US" sz="1500" b="1" dirty="0">
                        <a:solidFill>
                          <a:srgbClr val="FF0000"/>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086">
                <a:tc>
                  <a:txBody>
                    <a:bodyPr/>
                    <a:lstStyle/>
                    <a:p>
                      <a:pPr algn="ctr"/>
                      <a:r>
                        <a:rPr lang="en-US" altLang="zh-CN" sz="1500" b="1" baseline="0" dirty="0" smtClean="0">
                          <a:latin typeface="Times New Roman" panose="02020603050405020304" pitchFamily="18" charset="0"/>
                          <a:cs typeface="Times New Roman" panose="02020603050405020304" pitchFamily="18" charset="0"/>
                        </a:rPr>
                        <a:t>Grain size, nm</a:t>
                      </a:r>
                      <a:endParaRPr lang="zh-CN" altLang="en-US" sz="1500" b="1" baseline="0" dirty="0">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solidFill>
                            <a:schemeClr val="tx1"/>
                          </a:solidFill>
                          <a:latin typeface="Times New Roman" panose="02020603050405020304" pitchFamily="18" charset="0"/>
                          <a:cs typeface="Times New Roman" panose="02020603050405020304" pitchFamily="18" charset="0"/>
                        </a:rPr>
                        <a:t>100 – 150</a:t>
                      </a:r>
                      <a:endParaRPr lang="zh-CN" altLang="en-US" sz="1500" b="1" baseline="0" dirty="0">
                        <a:solidFill>
                          <a:schemeClr val="tx1"/>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solidFill>
                            <a:srgbClr val="FF0000"/>
                          </a:solidFill>
                          <a:latin typeface="Times New Roman" panose="02020603050405020304" pitchFamily="18" charset="0"/>
                          <a:cs typeface="Times New Roman" panose="02020603050405020304" pitchFamily="18" charset="0"/>
                        </a:rPr>
                        <a:t>25 nm</a:t>
                      </a:r>
                      <a:endParaRPr lang="zh-CN" altLang="en-US" sz="1500" b="1" baseline="0" dirty="0">
                        <a:solidFill>
                          <a:srgbClr val="FF0000"/>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086">
                <a:tc>
                  <a:txBody>
                    <a:bodyPr/>
                    <a:lstStyle/>
                    <a:p>
                      <a:pPr algn="ctr"/>
                      <a:r>
                        <a:rPr lang="en-US" altLang="zh-CN" sz="1500" b="1" i="1" dirty="0" err="1" smtClean="0">
                          <a:latin typeface="Times New Roman" panose="02020603050405020304" pitchFamily="18" charset="0"/>
                          <a:cs typeface="Times New Roman" panose="02020603050405020304" pitchFamily="18" charset="0"/>
                        </a:rPr>
                        <a:t>F</a:t>
                      </a:r>
                      <a:r>
                        <a:rPr lang="en-US" altLang="zh-CN" sz="1500" b="1" i="1" baseline="-25000" dirty="0" err="1" smtClean="0">
                          <a:latin typeface="Times New Roman" panose="02020603050405020304" pitchFamily="18" charset="0"/>
                          <a:cs typeface="Times New Roman" panose="02020603050405020304" pitchFamily="18" charset="0"/>
                        </a:rPr>
                        <a:t>p</a:t>
                      </a:r>
                      <a:r>
                        <a:rPr lang="en-US" altLang="zh-CN" sz="1500" b="1" dirty="0" smtClean="0">
                          <a:latin typeface="Times New Roman" panose="02020603050405020304" pitchFamily="18" charset="0"/>
                          <a:cs typeface="Times New Roman" panose="02020603050405020304" pitchFamily="18" charset="0"/>
                        </a:rPr>
                        <a:t>-B peak</a:t>
                      </a:r>
                      <a:endParaRPr lang="zh-CN" altLang="en-US" sz="1500" b="1" dirty="0">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solidFill>
                            <a:schemeClr val="tx1"/>
                          </a:solidFill>
                          <a:latin typeface="Times New Roman" panose="02020603050405020304" pitchFamily="18" charset="0"/>
                          <a:cs typeface="Times New Roman" panose="02020603050405020304" pitchFamily="18" charset="0"/>
                        </a:rPr>
                        <a:t>0.2 </a:t>
                      </a:r>
                      <a:r>
                        <a:rPr lang="en-US" altLang="zh-CN" sz="1500" b="1" i="1" baseline="0" dirty="0" smtClean="0">
                          <a:solidFill>
                            <a:schemeClr val="tx1"/>
                          </a:solidFill>
                          <a:latin typeface="Times New Roman" panose="02020603050405020304" pitchFamily="18" charset="0"/>
                          <a:cs typeface="Times New Roman" panose="02020603050405020304" pitchFamily="18" charset="0"/>
                        </a:rPr>
                        <a:t>B</a:t>
                      </a:r>
                      <a:r>
                        <a:rPr lang="en-US" altLang="zh-CN" sz="1500" b="1" i="1" baseline="-25000" dirty="0" smtClean="0">
                          <a:solidFill>
                            <a:schemeClr val="tx1"/>
                          </a:solidFill>
                          <a:latin typeface="Times New Roman" panose="02020603050405020304" pitchFamily="18" charset="0"/>
                          <a:cs typeface="Times New Roman" panose="02020603050405020304" pitchFamily="18" charset="0"/>
                        </a:rPr>
                        <a:t>c2</a:t>
                      </a:r>
                      <a:endParaRPr lang="zh-CN" altLang="en-US" sz="1500" b="1" i="1" baseline="-25000" dirty="0">
                        <a:solidFill>
                          <a:schemeClr val="tx1"/>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solidFill>
                            <a:srgbClr val="FF0000"/>
                          </a:solidFill>
                          <a:latin typeface="Times New Roman" panose="02020603050405020304" pitchFamily="18" charset="0"/>
                          <a:cs typeface="Times New Roman" panose="02020603050405020304" pitchFamily="18" charset="0"/>
                        </a:rPr>
                        <a:t>0.5</a:t>
                      </a:r>
                      <a:r>
                        <a:rPr lang="en-US" altLang="zh-CN" sz="1500" b="1" i="1" baseline="0" dirty="0" smtClean="0">
                          <a:solidFill>
                            <a:srgbClr val="FF0000"/>
                          </a:solidFill>
                          <a:latin typeface="Times New Roman" panose="02020603050405020304" pitchFamily="18" charset="0"/>
                          <a:cs typeface="Times New Roman" panose="02020603050405020304" pitchFamily="18" charset="0"/>
                        </a:rPr>
                        <a:t>B</a:t>
                      </a:r>
                      <a:r>
                        <a:rPr lang="en-US" altLang="zh-CN" sz="1500" b="1" i="1" baseline="-25000" dirty="0" smtClean="0">
                          <a:solidFill>
                            <a:srgbClr val="FF0000"/>
                          </a:solidFill>
                          <a:latin typeface="Times New Roman" panose="02020603050405020304" pitchFamily="18" charset="0"/>
                          <a:cs typeface="Times New Roman" panose="02020603050405020304" pitchFamily="18" charset="0"/>
                        </a:rPr>
                        <a:t>c2</a:t>
                      </a:r>
                      <a:endParaRPr lang="zh-CN" altLang="en-US" sz="1500" b="1" i="1" baseline="-25000" dirty="0">
                        <a:solidFill>
                          <a:srgbClr val="FF0000"/>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2901">
                <a:tc>
                  <a:txBody>
                    <a:bodyPr/>
                    <a:lstStyle/>
                    <a:p>
                      <a:pPr algn="ctr"/>
                      <a:r>
                        <a:rPr lang="en-US" altLang="zh-CN" sz="1500" b="1" i="1" dirty="0" err="1" smtClean="0">
                          <a:latin typeface="Times New Roman" panose="02020603050405020304" pitchFamily="18" charset="0"/>
                          <a:cs typeface="Times New Roman" panose="02020603050405020304" pitchFamily="18" charset="0"/>
                        </a:rPr>
                        <a:t>F</a:t>
                      </a:r>
                      <a:r>
                        <a:rPr lang="en-US" altLang="zh-CN" sz="1500" b="1" i="1" baseline="-25000" dirty="0" err="1" smtClean="0">
                          <a:latin typeface="Times New Roman" panose="02020603050405020304" pitchFamily="18" charset="0"/>
                          <a:cs typeface="Times New Roman" panose="02020603050405020304" pitchFamily="18" charset="0"/>
                        </a:rPr>
                        <a:t>p,max</a:t>
                      </a:r>
                      <a:r>
                        <a:rPr lang="en-US" altLang="zh-CN" sz="1500" b="1" dirty="0" smtClean="0">
                          <a:latin typeface="Times New Roman" panose="02020603050405020304" pitchFamily="18" charset="0"/>
                          <a:cs typeface="Times New Roman" panose="02020603050405020304" pitchFamily="18" charset="0"/>
                        </a:rPr>
                        <a:t>, GN/m</a:t>
                      </a:r>
                      <a:r>
                        <a:rPr lang="en-US" altLang="zh-CN" sz="1500" b="1" baseline="30000" dirty="0" smtClean="0">
                          <a:latin typeface="Times New Roman" panose="02020603050405020304" pitchFamily="18" charset="0"/>
                          <a:cs typeface="Times New Roman" panose="02020603050405020304" pitchFamily="18" charset="0"/>
                        </a:rPr>
                        <a:t>3</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solidFill>
                            <a:schemeClr val="tx1"/>
                          </a:solidFill>
                          <a:latin typeface="Times New Roman" panose="02020603050405020304" pitchFamily="18" charset="0"/>
                          <a:cs typeface="Times New Roman" panose="02020603050405020304" pitchFamily="18" charset="0"/>
                        </a:rPr>
                        <a:t>~90 </a:t>
                      </a:r>
                      <a:r>
                        <a:rPr lang="en-US" altLang="zh-CN" sz="1500" b="1" dirty="0" smtClean="0">
                          <a:latin typeface="Times New Roman" panose="02020603050405020304" pitchFamily="18" charset="0"/>
                          <a:cs typeface="Times New Roman" panose="02020603050405020304" pitchFamily="18" charset="0"/>
                        </a:rPr>
                        <a:t>GN/m</a:t>
                      </a:r>
                      <a:r>
                        <a:rPr lang="en-US" altLang="zh-CN" sz="1500" b="1" baseline="30000" dirty="0" smtClean="0">
                          <a:latin typeface="Times New Roman" panose="02020603050405020304" pitchFamily="18" charset="0"/>
                          <a:cs typeface="Times New Roman" panose="02020603050405020304" pitchFamily="18" charset="0"/>
                        </a:rPr>
                        <a:t>3</a:t>
                      </a:r>
                      <a:endParaRPr lang="zh-CN" altLang="en-US" sz="1500" b="1" i="0" baseline="0" dirty="0">
                        <a:solidFill>
                          <a:schemeClr val="tx1"/>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solidFill>
                            <a:srgbClr val="FF0000"/>
                          </a:solidFill>
                          <a:latin typeface="Times New Roman" panose="02020603050405020304" pitchFamily="18" charset="0"/>
                          <a:cs typeface="Times New Roman" panose="02020603050405020304" pitchFamily="18" charset="0"/>
                        </a:rPr>
                        <a:t>~250 </a:t>
                      </a:r>
                      <a:r>
                        <a:rPr lang="en-US" altLang="zh-CN" sz="1500" b="1" dirty="0" smtClean="0">
                          <a:solidFill>
                            <a:srgbClr val="FF0000"/>
                          </a:solidFill>
                          <a:latin typeface="Times New Roman" panose="02020603050405020304" pitchFamily="18" charset="0"/>
                          <a:cs typeface="Times New Roman" panose="02020603050405020304" pitchFamily="18" charset="0"/>
                        </a:rPr>
                        <a:t>GN/m</a:t>
                      </a:r>
                      <a:r>
                        <a:rPr lang="en-US" altLang="zh-CN" sz="1500" b="1" baseline="30000" dirty="0" smtClean="0">
                          <a:solidFill>
                            <a:srgbClr val="FF0000"/>
                          </a:solidFill>
                          <a:latin typeface="Times New Roman" panose="02020603050405020304" pitchFamily="18" charset="0"/>
                          <a:cs typeface="Times New Roman" panose="02020603050405020304" pitchFamily="18" charset="0"/>
                        </a:rPr>
                        <a:t>3</a:t>
                      </a:r>
                      <a:endParaRPr lang="zh-CN" altLang="en-US" sz="1500" b="1" i="0" baseline="0" dirty="0">
                        <a:solidFill>
                          <a:srgbClr val="FF0000"/>
                        </a:solidFill>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itle 1"/>
          <p:cNvSpPr txBox="1">
            <a:spLocks/>
          </p:cNvSpPr>
          <p:nvPr/>
        </p:nvSpPr>
        <p:spPr>
          <a:xfrm>
            <a:off x="0" y="54934"/>
            <a:ext cx="9144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600" b="1" dirty="0" smtClean="0">
                <a:latin typeface="Calibri" pitchFamily="34" charset="0"/>
                <a:cs typeface="Calibri" pitchFamily="34" charset="0"/>
              </a:rPr>
              <a:t>Suppose we can further refine grain size, </a:t>
            </a:r>
            <a:r>
              <a:rPr lang="en-US" altLang="en-US" sz="2600" b="1" dirty="0">
                <a:latin typeface="Calibri" pitchFamily="34" charset="0"/>
                <a:cs typeface="Calibri" pitchFamily="34" charset="0"/>
              </a:rPr>
              <a:t>what will be the </a:t>
            </a:r>
            <a:r>
              <a:rPr lang="en-US" altLang="en-US" sz="2600" b="1" i="1" dirty="0" err="1" smtClean="0">
                <a:latin typeface="Calibri" pitchFamily="34" charset="0"/>
                <a:cs typeface="Calibri" pitchFamily="34" charset="0"/>
              </a:rPr>
              <a:t>J</a:t>
            </a:r>
            <a:r>
              <a:rPr lang="en-US" altLang="en-US" sz="2600" b="1" i="1" baseline="-25000" dirty="0" err="1" smtClean="0">
                <a:latin typeface="Calibri" pitchFamily="34" charset="0"/>
                <a:cs typeface="Calibri" pitchFamily="34" charset="0"/>
              </a:rPr>
              <a:t>c</a:t>
            </a:r>
            <a:r>
              <a:rPr lang="en-US" altLang="en-US" sz="2600" b="1" dirty="0" smtClean="0">
                <a:latin typeface="Calibri" pitchFamily="34" charset="0"/>
                <a:cs typeface="Calibri" pitchFamily="34" charset="0"/>
              </a:rPr>
              <a:t>?</a:t>
            </a:r>
            <a:endParaRPr lang="en-US" sz="2600" b="1" dirty="0"/>
          </a:p>
        </p:txBody>
      </p:sp>
      <p:grpSp>
        <p:nvGrpSpPr>
          <p:cNvPr id="31" name="Group 30"/>
          <p:cNvGrpSpPr>
            <a:grpSpLocks noChangeAspect="1"/>
          </p:cNvGrpSpPr>
          <p:nvPr/>
        </p:nvGrpSpPr>
        <p:grpSpPr>
          <a:xfrm>
            <a:off x="4800664" y="3147950"/>
            <a:ext cx="4267136" cy="3657600"/>
            <a:chOff x="83729" y="2432124"/>
            <a:chExt cx="5064203" cy="4340813"/>
          </a:xfrm>
        </p:grpSpPr>
        <p:grpSp>
          <p:nvGrpSpPr>
            <p:cNvPr id="32" name="Group 31"/>
            <p:cNvGrpSpPr/>
            <p:nvPr/>
          </p:nvGrpSpPr>
          <p:grpSpPr>
            <a:xfrm>
              <a:off x="83729" y="2432124"/>
              <a:ext cx="5064203" cy="4340813"/>
              <a:chOff x="73096" y="2485289"/>
              <a:chExt cx="5064203" cy="4340813"/>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009" t="30233" r="33326" b="30310"/>
              <a:stretch/>
            </p:blipFill>
            <p:spPr>
              <a:xfrm>
                <a:off x="73096" y="2485289"/>
                <a:ext cx="5064203" cy="4340813"/>
              </a:xfrm>
              <a:prstGeom prst="rect">
                <a:avLst/>
              </a:prstGeom>
            </p:spPr>
          </p:pic>
          <mc:AlternateContent xmlns:mc="http://schemas.openxmlformats.org/markup-compatibility/2006" xmlns:a14="http://schemas.microsoft.com/office/drawing/2010/main">
            <mc:Choice Requires="a14">
              <p:sp>
                <p:nvSpPr>
                  <p:cNvPr id="38" name="Up Arrow 37"/>
                  <p:cNvSpPr/>
                  <p:nvPr/>
                </p:nvSpPr>
                <p:spPr>
                  <a:xfrm>
                    <a:off x="2650043" y="2698899"/>
                    <a:ext cx="406107" cy="2603917"/>
                  </a:xfrm>
                  <a:prstGeom prst="upArrow">
                    <a:avLst/>
                  </a:prstGeom>
                  <a:solidFill>
                    <a:schemeClr val="accent6">
                      <a:lumMod val="20000"/>
                      <a:lumOff val="80000"/>
                    </a:schemeClr>
                  </a:solidFill>
                  <a:ln>
                    <a:solidFill>
                      <a:srgbClr val="EB05D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91440" rIns="0" bIns="91440" rtlCol="0" anchor="b" anchorCtr="1"/>
                  <a:lstStyle/>
                  <a:p>
                    <a:pPr algn="ctr">
                      <a:lnSpc>
                        <a:spcPct val="50000"/>
                      </a:lnSpc>
                    </a:pPr>
                    <a:r>
                      <a:rPr lang="en-US" b="1" dirty="0" smtClean="0">
                        <a:solidFill>
                          <a:schemeClr val="tx1"/>
                        </a:solidFill>
                        <a:latin typeface="Times New Roman" panose="02020603050405020304" pitchFamily="18" charset="0"/>
                        <a:cs typeface="Times New Roman" panose="02020603050405020304" pitchFamily="18" charset="0"/>
                      </a:rPr>
                      <a:t>4</a:t>
                    </a:r>
                    <a14:m>
                      <m:oMath xmlns:m="http://schemas.openxmlformats.org/officeDocument/2006/math">
                        <m:r>
                          <a:rPr lang="en-US" b="1" i="0" dirty="0" smtClean="0">
                            <a:solidFill>
                              <a:schemeClr val="tx1"/>
                            </a:solidFill>
                            <a:latin typeface="Cambria Math"/>
                            <a:cs typeface="Times New Roman" panose="02020603050405020304" pitchFamily="18" charset="0"/>
                          </a:rPr>
                          <m:t>.</m:t>
                        </m:r>
                        <m:r>
                          <a:rPr lang="en-US" b="1" i="0" dirty="0" smtClean="0">
                            <a:solidFill>
                              <a:schemeClr val="tx1"/>
                            </a:solidFill>
                            <a:latin typeface="Cambria Math"/>
                            <a:cs typeface="Times New Roman" panose="02020603050405020304" pitchFamily="18" charset="0"/>
                          </a:rPr>
                          <m:t>𝟐</m:t>
                        </m:r>
                        <m:r>
                          <a:rPr lang="en-US" b="1" i="1" dirty="0" smtClean="0">
                            <a:solidFill>
                              <a:schemeClr val="tx1"/>
                            </a:solidFill>
                            <a:latin typeface="Cambria Math"/>
                            <a:cs typeface="Times New Roman" panose="02020603050405020304" pitchFamily="18" charset="0"/>
                          </a:rPr>
                          <m:t>×</m:t>
                        </m:r>
                      </m:oMath>
                    </a14:m>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Up Arrow 15"/>
                  <p:cNvSpPr>
                    <a:spLocks noRot="1" noChangeAspect="1" noMove="1" noResize="1" noEditPoints="1" noAdjustHandles="1" noChangeArrowheads="1" noChangeShapeType="1" noTextEdit="1"/>
                  </p:cNvSpPr>
                  <p:nvPr/>
                </p:nvSpPr>
                <p:spPr>
                  <a:xfrm>
                    <a:off x="2650043" y="2698899"/>
                    <a:ext cx="406107" cy="2603917"/>
                  </a:xfrm>
                  <a:prstGeom prst="upArrow">
                    <a:avLst/>
                  </a:prstGeom>
                  <a:blipFill rotWithShape="1">
                    <a:blip r:embed="rId4" cstate="print"/>
                    <a:stretch>
                      <a:fillRect r="-6494"/>
                    </a:stretch>
                  </a:blipFill>
                  <a:ln>
                    <a:solidFill>
                      <a:srgbClr val="EB05D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Up Arrow 38"/>
                  <p:cNvSpPr/>
                  <p:nvPr/>
                </p:nvSpPr>
                <p:spPr>
                  <a:xfrm>
                    <a:off x="3130993" y="2840666"/>
                    <a:ext cx="406107" cy="2741967"/>
                  </a:xfrm>
                  <a:prstGeom prst="upArrow">
                    <a:avLst/>
                  </a:prstGeom>
                  <a:solidFill>
                    <a:schemeClr val="accent6">
                      <a:lumMod val="20000"/>
                      <a:lumOff val="80000"/>
                    </a:schemeClr>
                  </a:solidFill>
                  <a:ln>
                    <a:solidFill>
                      <a:srgbClr val="EB05D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91440" rIns="0" bIns="91440" rtlCol="0" anchor="b" anchorCtr="1"/>
                  <a:lstStyle/>
                  <a:p>
                    <a:pPr algn="ctr">
                      <a:lnSpc>
                        <a:spcPct val="50000"/>
                      </a:lnSpc>
                    </a:pPr>
                    <a:r>
                      <a:rPr lang="en-US" b="1" dirty="0" smtClean="0">
                        <a:solidFill>
                          <a:schemeClr val="tx1"/>
                        </a:solidFill>
                        <a:latin typeface="Times New Roman" panose="02020603050405020304" pitchFamily="18" charset="0"/>
                        <a:cs typeface="Times New Roman" panose="02020603050405020304" pitchFamily="18" charset="0"/>
                      </a:rPr>
                      <a:t>6</a:t>
                    </a:r>
                    <a14:m>
                      <m:oMath xmlns:m="http://schemas.openxmlformats.org/officeDocument/2006/math">
                        <m:r>
                          <a:rPr lang="en-US" b="1" i="0" dirty="0" smtClean="0">
                            <a:solidFill>
                              <a:schemeClr val="tx1"/>
                            </a:solidFill>
                            <a:latin typeface="Cambria Math"/>
                            <a:cs typeface="Times New Roman" panose="02020603050405020304" pitchFamily="18" charset="0"/>
                          </a:rPr>
                          <m:t>.</m:t>
                        </m:r>
                        <m:r>
                          <a:rPr lang="en-US" b="1" i="0" dirty="0" smtClean="0">
                            <a:solidFill>
                              <a:schemeClr val="tx1"/>
                            </a:solidFill>
                            <a:latin typeface="Cambria Math"/>
                            <a:cs typeface="Times New Roman" panose="02020603050405020304" pitchFamily="18" charset="0"/>
                          </a:rPr>
                          <m:t>𝟐</m:t>
                        </m:r>
                        <m:r>
                          <a:rPr lang="en-US" b="1" i="1" dirty="0">
                            <a:solidFill>
                              <a:schemeClr val="tx1"/>
                            </a:solidFill>
                            <a:latin typeface="Cambria Math"/>
                            <a:cs typeface="Times New Roman" panose="02020603050405020304" pitchFamily="18" charset="0"/>
                          </a:rPr>
                          <m:t>×</m:t>
                        </m:r>
                      </m:oMath>
                    </a14:m>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Up Arrow 12"/>
                  <p:cNvSpPr>
                    <a:spLocks noRot="1" noChangeAspect="1" noMove="1" noResize="1" noEditPoints="1" noAdjustHandles="1" noChangeArrowheads="1" noChangeShapeType="1" noTextEdit="1"/>
                  </p:cNvSpPr>
                  <p:nvPr/>
                </p:nvSpPr>
                <p:spPr>
                  <a:xfrm>
                    <a:off x="3130993" y="2840666"/>
                    <a:ext cx="406107" cy="2741967"/>
                  </a:xfrm>
                  <a:prstGeom prst="upArrow">
                    <a:avLst/>
                  </a:prstGeom>
                  <a:blipFill rotWithShape="1">
                    <a:blip r:embed="rId5" cstate="print"/>
                    <a:stretch>
                      <a:fillRect r="-6494"/>
                    </a:stretch>
                  </a:blipFill>
                  <a:ln>
                    <a:solidFill>
                      <a:srgbClr val="EB05D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Up Arrow 39"/>
                  <p:cNvSpPr/>
                  <p:nvPr/>
                </p:nvSpPr>
                <p:spPr>
                  <a:xfrm>
                    <a:off x="3924177" y="4000856"/>
                    <a:ext cx="406107" cy="2018943"/>
                  </a:xfrm>
                  <a:prstGeom prst="upArrow">
                    <a:avLst/>
                  </a:prstGeom>
                  <a:solidFill>
                    <a:schemeClr val="accent6">
                      <a:lumMod val="20000"/>
                      <a:lumOff val="80000"/>
                    </a:schemeClr>
                  </a:solidFill>
                  <a:ln>
                    <a:solidFill>
                      <a:srgbClr val="EB05D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b" anchorCtr="1"/>
                  <a:lstStyle/>
                  <a:p>
                    <a:pPr algn="ctr">
                      <a:lnSpc>
                        <a:spcPct val="50000"/>
                      </a:lnSpc>
                    </a:pPr>
                    <a:r>
                      <a:rPr lang="en-US" b="1" dirty="0" smtClean="0">
                        <a:solidFill>
                          <a:schemeClr val="tx1"/>
                        </a:solidFill>
                        <a:latin typeface="Times New Roman" panose="02020603050405020304" pitchFamily="18" charset="0"/>
                        <a:cs typeface="Times New Roman" panose="02020603050405020304" pitchFamily="18" charset="0"/>
                      </a:rPr>
                      <a:t>1</a:t>
                    </a:r>
                    <a14:m>
                      <m:oMath xmlns:m="http://schemas.openxmlformats.org/officeDocument/2006/math">
                        <m:r>
                          <a:rPr lang="en-US" b="1" i="0" dirty="0" smtClean="0">
                            <a:solidFill>
                              <a:schemeClr val="tx1"/>
                            </a:solidFill>
                            <a:latin typeface="Cambria Math"/>
                            <a:cs typeface="Times New Roman" panose="02020603050405020304" pitchFamily="18" charset="0"/>
                          </a:rPr>
                          <m:t>𝟒</m:t>
                        </m:r>
                        <m:r>
                          <a:rPr lang="en-US" b="1" i="1" dirty="0">
                            <a:solidFill>
                              <a:schemeClr val="tx1"/>
                            </a:solidFill>
                            <a:latin typeface="Cambria Math"/>
                            <a:cs typeface="Times New Roman" panose="02020603050405020304" pitchFamily="18" charset="0"/>
                          </a:rPr>
                          <m:t>×</m:t>
                        </m:r>
                      </m:oMath>
                    </a14:m>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Up Arrow 20"/>
                  <p:cNvSpPr>
                    <a:spLocks noRot="1" noChangeAspect="1" noMove="1" noResize="1" noEditPoints="1" noAdjustHandles="1" noChangeArrowheads="1" noChangeShapeType="1" noTextEdit="1"/>
                  </p:cNvSpPr>
                  <p:nvPr/>
                </p:nvSpPr>
                <p:spPr>
                  <a:xfrm>
                    <a:off x="3924177" y="4000856"/>
                    <a:ext cx="406107" cy="2018943"/>
                  </a:xfrm>
                  <a:prstGeom prst="upArrow">
                    <a:avLst/>
                  </a:prstGeom>
                  <a:blipFill rotWithShape="1">
                    <a:blip r:embed="rId6" cstate="print"/>
                    <a:stretch>
                      <a:fillRect r="-6494"/>
                    </a:stretch>
                  </a:blipFill>
                  <a:ln>
                    <a:solidFill>
                      <a:srgbClr val="EB05D0"/>
                    </a:solidFill>
                  </a:ln>
                </p:spPr>
                <p:txBody>
                  <a:bodyPr/>
                  <a:lstStyle/>
                  <a:p>
                    <a:r>
                      <a:rPr lang="en-US">
                        <a:noFill/>
                      </a:rPr>
                      <a:t> </a:t>
                    </a:r>
                  </a:p>
                </p:txBody>
              </p:sp>
            </mc:Fallback>
          </mc:AlternateContent>
        </p:grpSp>
        <p:sp>
          <p:nvSpPr>
            <p:cNvPr id="33" name="Rectangle 32"/>
            <p:cNvSpPr/>
            <p:nvPr/>
          </p:nvSpPr>
          <p:spPr>
            <a:xfrm>
              <a:off x="1167210" y="5146756"/>
              <a:ext cx="1797774" cy="986221"/>
            </a:xfrm>
            <a:prstGeom prst="rect">
              <a:avLst/>
            </a:prstGeom>
          </p:spPr>
          <p:txBody>
            <a:bodyPr wrap="square">
              <a:spAutoFit/>
            </a:bodyPr>
            <a:lstStyle/>
            <a:p>
              <a:pPr algn="ctr"/>
              <a:r>
                <a:rPr lang="en-US" altLang="zh-CN" sz="1200" dirty="0">
                  <a:latin typeface="Times New Roman" panose="02020603050405020304" pitchFamily="18" charset="0"/>
                  <a:cs typeface="Times New Roman" panose="02020603050405020304" pitchFamily="18" charset="0"/>
                </a:rPr>
                <a:t>State-of-the-art RRP </a:t>
              </a:r>
              <a:r>
                <a:rPr lang="en-US" altLang="zh-CN" sz="1200" dirty="0" smtClean="0">
                  <a:latin typeface="Times New Roman" panose="02020603050405020304" pitchFamily="18" charset="0"/>
                  <a:cs typeface="Times New Roman" panose="02020603050405020304" pitchFamily="18" charset="0"/>
                </a:rPr>
                <a:t>wires with 4.2 K, 12 T non-Cu </a:t>
              </a:r>
              <a:r>
                <a:rPr lang="en-US" altLang="zh-CN" sz="1200" i="1" dirty="0" err="1" smtClean="0">
                  <a:latin typeface="Times New Roman" panose="02020603050405020304" pitchFamily="18" charset="0"/>
                  <a:cs typeface="Times New Roman" panose="02020603050405020304" pitchFamily="18" charset="0"/>
                </a:rPr>
                <a:t>Jc</a:t>
              </a:r>
              <a:r>
                <a:rPr lang="en-US" altLang="zh-CN" sz="1200" dirty="0" smtClean="0">
                  <a:latin typeface="Times New Roman" panose="02020603050405020304" pitchFamily="18" charset="0"/>
                  <a:cs typeface="Times New Roman" panose="02020603050405020304" pitchFamily="18" charset="0"/>
                </a:rPr>
                <a:t> of 3000A/mm</a:t>
              </a:r>
              <a:r>
                <a:rPr lang="en-US" altLang="zh-CN" sz="1200" baseline="30000" dirty="0" smtClean="0">
                  <a:latin typeface="Times New Roman" panose="02020603050405020304" pitchFamily="18" charset="0"/>
                  <a:cs typeface="Times New Roman" panose="02020603050405020304" pitchFamily="18" charset="0"/>
                </a:rPr>
                <a:t>2</a:t>
              </a:r>
              <a:r>
                <a:rPr lang="en-US" altLang="zh-CN"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p:txBody>
        </p:sp>
        <p:cxnSp>
          <p:nvCxnSpPr>
            <p:cNvPr id="34" name="Straight Arrow Connector 33"/>
            <p:cNvCxnSpPr/>
            <p:nvPr/>
          </p:nvCxnSpPr>
          <p:spPr>
            <a:xfrm flipV="1">
              <a:off x="2209158" y="5012317"/>
              <a:ext cx="120707" cy="213584"/>
            </a:xfrm>
            <a:prstGeom prst="straightConnector1">
              <a:avLst/>
            </a:prstGeom>
            <a:ln w="19050">
              <a:solidFill>
                <a:srgbClr val="EB05D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97631" y="2667000"/>
              <a:ext cx="1311527" cy="1205381"/>
            </a:xfrm>
            <a:prstGeom prst="rect">
              <a:avLst/>
            </a:prstGeom>
          </p:spPr>
          <p:txBody>
            <a:bodyPr wrap="square">
              <a:spAutoFit/>
            </a:bodyPr>
            <a:lstStyle/>
            <a:p>
              <a:pPr algn="ctr"/>
              <a:r>
                <a:rPr lang="en-US" altLang="zh-CN" sz="1200" dirty="0" smtClean="0">
                  <a:solidFill>
                    <a:srgbClr val="FF0000"/>
                  </a:solidFill>
                  <a:latin typeface="Times New Roman" panose="02020603050405020304" pitchFamily="18" charset="0"/>
                  <a:cs typeface="Times New Roman" panose="02020603050405020304" pitchFamily="18" charset="0"/>
                </a:rPr>
                <a:t>Suppose grain size is refined to 20-25 nm with </a:t>
              </a:r>
              <a:r>
                <a:rPr lang="en-US" altLang="zh-CN" sz="1200" i="1" dirty="0" smtClean="0">
                  <a:solidFill>
                    <a:srgbClr val="FF0000"/>
                  </a:solidFill>
                  <a:latin typeface="Times New Roman" panose="02020603050405020304" pitchFamily="18" charset="0"/>
                  <a:cs typeface="Times New Roman" panose="02020603050405020304" pitchFamily="18" charset="0"/>
                </a:rPr>
                <a:t>B</a:t>
              </a:r>
              <a:r>
                <a:rPr lang="en-US" altLang="zh-CN" sz="1200" i="1" baseline="-25000" dirty="0" smtClean="0">
                  <a:solidFill>
                    <a:srgbClr val="FF0000"/>
                  </a:solidFill>
                  <a:latin typeface="Times New Roman" panose="02020603050405020304" pitchFamily="18" charset="0"/>
                  <a:cs typeface="Times New Roman" panose="02020603050405020304" pitchFamily="18" charset="0"/>
                </a:rPr>
                <a:t>c2</a:t>
              </a:r>
              <a:r>
                <a:rPr lang="en-US" altLang="zh-CN" sz="1200" dirty="0" smtClean="0">
                  <a:solidFill>
                    <a:srgbClr val="FF0000"/>
                  </a:solidFill>
                  <a:latin typeface="Times New Roman" panose="02020603050405020304" pitchFamily="18" charset="0"/>
                  <a:cs typeface="Times New Roman" panose="02020603050405020304" pitchFamily="18" charset="0"/>
                </a:rPr>
                <a:t> kept at 25 T.</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a:off x="2123821" y="2841268"/>
              <a:ext cx="311180" cy="1"/>
            </a:xfrm>
            <a:prstGeom prst="straightConnector1">
              <a:avLst/>
            </a:prstGeom>
            <a:ln w="19050">
              <a:solidFill>
                <a:srgbClr val="EB05D0"/>
              </a:solidFill>
              <a:tailEnd type="arrow"/>
            </a:ln>
          </p:spPr>
          <p:style>
            <a:lnRef idx="1">
              <a:schemeClr val="accent1"/>
            </a:lnRef>
            <a:fillRef idx="0">
              <a:schemeClr val="accent1"/>
            </a:fillRef>
            <a:effectRef idx="0">
              <a:schemeClr val="accent1"/>
            </a:effectRef>
            <a:fontRef idx="minor">
              <a:schemeClr val="tx1"/>
            </a:fontRef>
          </p:style>
        </p:cxnSp>
      </p:grpSp>
      <p:pic>
        <p:nvPicPr>
          <p:cNvPr id="42" name="Picture 2" descr="C:\Users\xuxc\Downloads\SEM\20160202\N2Z65105.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50" y="2362200"/>
            <a:ext cx="3647357" cy="27432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29946" y="2004743"/>
            <a:ext cx="3780054"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 Nb-2%Zr sample reacted at 650 °C:</a:t>
            </a:r>
            <a:endParaRPr lang="en-US" dirty="0">
              <a:latin typeface="Times New Roman" panose="02020603050405020304" pitchFamily="18" charset="0"/>
              <a:cs typeface="Times New Roman" panose="02020603050405020304" pitchFamily="18" charset="0"/>
            </a:endParaRPr>
          </a:p>
        </p:txBody>
      </p:sp>
      <p:sp>
        <p:nvSpPr>
          <p:cNvPr id="45" name="Rectangle 44"/>
          <p:cNvSpPr/>
          <p:nvPr/>
        </p:nvSpPr>
        <p:spPr>
          <a:xfrm>
            <a:off x="3780054" y="3505200"/>
            <a:ext cx="979972" cy="1200329"/>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Average grain size: 34 nm.</a:t>
            </a:r>
            <a:endParaRPr lang="en-US" dirty="0">
              <a:latin typeface="Times New Roman" panose="02020603050405020304" pitchFamily="18" charset="0"/>
              <a:cs typeface="Times New Roman" panose="02020603050405020304" pitchFamily="18" charset="0"/>
            </a:endParaRPr>
          </a:p>
        </p:txBody>
      </p:sp>
      <p:sp>
        <p:nvSpPr>
          <p:cNvPr id="20" name="Rectangle 19"/>
          <p:cNvSpPr/>
          <p:nvPr/>
        </p:nvSpPr>
        <p:spPr>
          <a:xfrm>
            <a:off x="8045614" y="944940"/>
            <a:ext cx="1098386" cy="1569660"/>
          </a:xfrm>
          <a:prstGeom prst="rect">
            <a:avLst/>
          </a:prstGeom>
        </p:spPr>
        <p:txBody>
          <a:bodyPr wrap="square">
            <a:spAutoFit/>
          </a:bodyPr>
          <a:lstStyle/>
          <a:p>
            <a:r>
              <a:rPr lang="en-US" sz="1600" dirty="0" smtClean="0">
                <a:latin typeface="Times New Roman" panose="02020603050405020304" pitchFamily="18" charset="0"/>
                <a:cs typeface="Times New Roman" panose="02020603050405020304" pitchFamily="18" charset="0"/>
              </a:rPr>
              <a:t>Using Nb-2%Zr, 25 nm of grain size is likely reachable.</a:t>
            </a:r>
            <a:endParaRPr lang="en-US" sz="1600" dirty="0">
              <a:latin typeface="Times New Roman" panose="02020603050405020304" pitchFamily="18" charset="0"/>
              <a:cs typeface="Times New Roman" panose="02020603050405020304" pitchFamily="18" charset="0"/>
            </a:endParaRPr>
          </a:p>
        </p:txBody>
      </p:sp>
      <p:sp>
        <p:nvSpPr>
          <p:cNvPr id="21" name="Rectangle 20"/>
          <p:cNvSpPr/>
          <p:nvPr/>
        </p:nvSpPr>
        <p:spPr>
          <a:xfrm>
            <a:off x="1173" y="5166896"/>
            <a:ext cx="4730278"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With grain </a:t>
            </a:r>
            <a:r>
              <a:rPr lang="en-US" sz="1600" dirty="0" smtClean="0">
                <a:latin typeface="Times New Roman" panose="02020603050405020304" pitchFamily="18" charset="0"/>
                <a:cs typeface="Times New Roman" panose="02020603050405020304" pitchFamily="18" charset="0"/>
              </a:rPr>
              <a:t>size of 25 nm and </a:t>
            </a:r>
            <a:r>
              <a:rPr lang="en-US" sz="1600" i="1" dirty="0" smtClean="0">
                <a:latin typeface="Times New Roman" panose="02020603050405020304" pitchFamily="18" charset="0"/>
                <a:cs typeface="Times New Roman" panose="02020603050405020304" pitchFamily="18" charset="0"/>
              </a:rPr>
              <a:t>B</a:t>
            </a:r>
            <a:r>
              <a:rPr lang="en-US" sz="1600" i="1" baseline="-25000" dirty="0" smtClean="0">
                <a:latin typeface="Times New Roman" panose="02020603050405020304" pitchFamily="18" charset="0"/>
                <a:cs typeface="Times New Roman" panose="02020603050405020304" pitchFamily="18" charset="0"/>
              </a:rPr>
              <a:t>c2</a:t>
            </a:r>
            <a:r>
              <a:rPr lang="en-US" sz="1600" dirty="0" smtClean="0">
                <a:latin typeface="Times New Roman" panose="02020603050405020304" pitchFamily="18" charset="0"/>
                <a:cs typeface="Times New Roman" panose="02020603050405020304" pitchFamily="18" charset="0"/>
              </a:rPr>
              <a:t> = 25 T,  what’s the </a:t>
            </a:r>
            <a:r>
              <a:rPr lang="en-US" sz="1600" i="1" dirty="0" err="1" smtClean="0">
                <a:latin typeface="Times New Roman" panose="02020603050405020304" pitchFamily="18" charset="0"/>
                <a:cs typeface="Times New Roman" panose="02020603050405020304" pitchFamily="18" charset="0"/>
              </a:rPr>
              <a:t>J</a:t>
            </a:r>
            <a:r>
              <a:rPr lang="en-US" sz="1600" i="1" baseline="-25000" dirty="0" err="1" smtClean="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0907196"/>
              </p:ext>
            </p:extLst>
          </p:nvPr>
        </p:nvGraphicFramePr>
        <p:xfrm>
          <a:off x="62346" y="692243"/>
          <a:ext cx="4460175" cy="1981200"/>
        </p:xfrm>
        <a:graphic>
          <a:graphicData uri="http://schemas.openxmlformats.org/drawingml/2006/table">
            <a:tbl>
              <a:tblPr firstRow="1" bandRow="1">
                <a:tableStyleId>{5C22544A-7EE6-4342-B048-85BDC9FD1C3A}</a:tableStyleId>
              </a:tblPr>
              <a:tblGrid>
                <a:gridCol w="1066800"/>
                <a:gridCol w="457200"/>
                <a:gridCol w="726374"/>
                <a:gridCol w="1105546"/>
                <a:gridCol w="1104255"/>
              </a:tblGrid>
              <a:tr h="370840">
                <a:tc>
                  <a:txBody>
                    <a:bodyPr/>
                    <a:lstStyle/>
                    <a:p>
                      <a:pPr algn="ctr"/>
                      <a:r>
                        <a:rPr lang="en-US" altLang="zh-CN" sz="1600" b="1" dirty="0" smtClean="0"/>
                        <a:t>Nb-1Zr + SnO</a:t>
                      </a:r>
                      <a:r>
                        <a:rPr lang="en-US" altLang="zh-CN" sz="1600" b="1" baseline="-25000" dirty="0" smtClean="0"/>
                        <a:t>2</a:t>
                      </a:r>
                      <a:r>
                        <a:rPr lang="en-US" altLang="zh-CN" sz="1600" b="1" baseline="0" dirty="0" smtClean="0"/>
                        <a:t> at:</a:t>
                      </a: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1" dirty="0" smtClean="0"/>
                        <a:t>B</a:t>
                      </a:r>
                      <a:r>
                        <a:rPr lang="en-US" altLang="zh-CN" sz="1600" b="1" i="1" baseline="-25000" dirty="0" smtClean="0"/>
                        <a:t>c2</a:t>
                      </a:r>
                      <a:r>
                        <a:rPr lang="en-US" altLang="zh-CN" sz="1600" b="1" dirty="0" smtClean="0"/>
                        <a:t>, T</a:t>
                      </a:r>
                      <a:endParaRPr lang="zh-CN" altLang="en-US"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baseline="0" dirty="0" smtClean="0"/>
                        <a:t>Grain size</a:t>
                      </a:r>
                      <a:endParaRPr lang="zh-CN" altLang="en-US" sz="1600" b="1"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b="1" i="1" dirty="0" err="1" smtClean="0"/>
                        <a:t>F</a:t>
                      </a:r>
                      <a:r>
                        <a:rPr lang="en-US" altLang="zh-CN" sz="1600" b="1" i="1" baseline="-25000" dirty="0" err="1" smtClean="0"/>
                        <a:t>p</a:t>
                      </a:r>
                      <a:r>
                        <a:rPr lang="en-US" altLang="zh-CN" sz="1600" b="1" dirty="0" smtClean="0"/>
                        <a:t>-B curve peak</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t>12</a:t>
                      </a:r>
                      <a:r>
                        <a:rPr lang="en-US" altLang="zh-CN" sz="1600" b="1" baseline="0" dirty="0" smtClean="0"/>
                        <a:t> T layer </a:t>
                      </a:r>
                      <a:r>
                        <a:rPr lang="en-US" altLang="zh-CN" sz="1600" b="1" i="1" baseline="0" dirty="0" err="1" smtClean="0"/>
                        <a:t>J</a:t>
                      </a:r>
                      <a:r>
                        <a:rPr lang="en-US" altLang="zh-CN" sz="1600" b="1" i="1" baseline="-25000" dirty="0" err="1" smtClean="0"/>
                        <a:t>c</a:t>
                      </a:r>
                      <a:r>
                        <a:rPr lang="en-US" altLang="zh-CN" sz="1600" b="1" baseline="0" dirty="0" smtClean="0"/>
                        <a:t>, A/mm</a:t>
                      </a:r>
                      <a:r>
                        <a:rPr lang="en-US" altLang="zh-CN" sz="1600" b="1" baseline="30000" dirty="0" smtClean="0"/>
                        <a:t>2</a:t>
                      </a:r>
                      <a:endParaRPr lang="zh-CN" altLang="en-US" sz="1600" b="1"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t>650 C</a:t>
                      </a:r>
                      <a:endParaRPr lang="zh-CN" altLang="en-US"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45 nm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0.26</a:t>
                      </a:r>
                      <a:r>
                        <a:rPr lang="en-US" sz="1600" i="1" dirty="0" smtClean="0"/>
                        <a:t>B</a:t>
                      </a:r>
                      <a:r>
                        <a:rPr lang="en-US" sz="1600" i="1" baseline="-25000" dirty="0" smtClean="0"/>
                        <a:t>c2</a:t>
                      </a:r>
                      <a:endParaRPr lang="en-US" sz="1600" i="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8500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baseline="0" dirty="0" smtClean="0"/>
                        <a:t>625 C</a:t>
                      </a:r>
                      <a:endParaRPr lang="zh-CN" altLang="en-US"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20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36 nm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0.34</a:t>
                      </a:r>
                      <a:r>
                        <a:rPr lang="en-US" sz="1600" i="1" dirty="0" smtClean="0"/>
                        <a:t>B</a:t>
                      </a:r>
                      <a:r>
                        <a:rPr lang="en-US" sz="1600" i="1" baseline="-25000" dirty="0" smtClean="0"/>
                        <a:t>c2</a:t>
                      </a:r>
                      <a:endParaRPr lang="en-US" sz="1600" i="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9600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3963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
          </a:xfrm>
        </p:spPr>
        <p:txBody>
          <a:bodyPr>
            <a:noAutofit/>
          </a:bodyPr>
          <a:lstStyle/>
          <a:p>
            <a:r>
              <a:rPr lang="en-US" sz="3600" b="1" dirty="0" smtClean="0">
                <a:solidFill>
                  <a:schemeClr val="tx1"/>
                </a:solidFill>
              </a:rPr>
              <a:t>Observations and Plans</a:t>
            </a:r>
            <a:endParaRPr lang="en-US" sz="3600" b="1" i="1" baseline="-25000" dirty="0">
              <a:solidFill>
                <a:schemeClr val="tx1"/>
              </a:solidFill>
            </a:endParaRPr>
          </a:p>
        </p:txBody>
      </p:sp>
      <p:grpSp>
        <p:nvGrpSpPr>
          <p:cNvPr id="66" name="Group 65"/>
          <p:cNvGrpSpPr/>
          <p:nvPr/>
        </p:nvGrpSpPr>
        <p:grpSpPr>
          <a:xfrm>
            <a:off x="76200" y="785121"/>
            <a:ext cx="9025053" cy="3287129"/>
            <a:chOff x="118947" y="762000"/>
            <a:chExt cx="9025053" cy="3287129"/>
          </a:xfrm>
        </p:grpSpPr>
        <p:sp>
          <p:nvSpPr>
            <p:cNvPr id="5" name="Rectangle 4"/>
            <p:cNvSpPr/>
            <p:nvPr/>
          </p:nvSpPr>
          <p:spPr>
            <a:xfrm>
              <a:off x="217449" y="770962"/>
              <a:ext cx="2438400" cy="646331"/>
            </a:xfrm>
            <a:prstGeom prst="rect">
              <a:avLst/>
            </a:prstGeom>
            <a:noFill/>
            <a:ln w="19050">
              <a:solidFill>
                <a:schemeClr val="accent1">
                  <a:shade val="50000"/>
                </a:schemeClr>
              </a:solidFill>
            </a:ln>
          </p:spPr>
          <p:txBody>
            <a:bodyPr wrap="square">
              <a:spAutoFit/>
            </a:bodyPr>
            <a:lstStyle/>
            <a:p>
              <a:r>
                <a:rPr lang="en-US" dirty="0" smtClean="0"/>
                <a:t>Factors we can control: chemistry/processing</a:t>
              </a:r>
              <a:endParaRPr lang="en-US" dirty="0"/>
            </a:p>
          </p:txBody>
        </p:sp>
        <p:sp>
          <p:nvSpPr>
            <p:cNvPr id="6" name="Rectangle 5"/>
            <p:cNvSpPr/>
            <p:nvPr/>
          </p:nvSpPr>
          <p:spPr>
            <a:xfrm>
              <a:off x="3797662" y="762000"/>
              <a:ext cx="1594170" cy="646331"/>
            </a:xfrm>
            <a:prstGeom prst="rect">
              <a:avLst/>
            </a:prstGeom>
            <a:noFill/>
            <a:ln w="19050">
              <a:solidFill>
                <a:schemeClr val="accent1">
                  <a:shade val="50000"/>
                </a:schemeClr>
              </a:solidFill>
            </a:ln>
          </p:spPr>
          <p:txBody>
            <a:bodyPr wrap="square">
              <a:spAutoFit/>
            </a:bodyPr>
            <a:lstStyle/>
            <a:p>
              <a:r>
                <a:rPr lang="en-US" dirty="0" smtClean="0"/>
                <a:t>Composition/Microstructure</a:t>
              </a:r>
              <a:endParaRPr lang="en-US" baseline="-25000" dirty="0"/>
            </a:p>
          </p:txBody>
        </p:sp>
        <p:cxnSp>
          <p:nvCxnSpPr>
            <p:cNvPr id="9" name="Straight Arrow Connector 8"/>
            <p:cNvCxnSpPr/>
            <p:nvPr/>
          </p:nvCxnSpPr>
          <p:spPr>
            <a:xfrm>
              <a:off x="7290494" y="1064318"/>
              <a:ext cx="404806" cy="0"/>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26373" y="2133600"/>
              <a:ext cx="452368" cy="369332"/>
            </a:xfrm>
            <a:prstGeom prst="rect">
              <a:avLst/>
            </a:prstGeom>
            <a:noFill/>
          </p:spPr>
          <p:txBody>
            <a:bodyPr wrap="none" rtlCol="0">
              <a:spAutoFit/>
            </a:bodyPr>
            <a:lstStyle/>
            <a:p>
              <a:r>
                <a:rPr lang="en-US" i="1" dirty="0" smtClean="0"/>
                <a:t>B</a:t>
              </a:r>
              <a:r>
                <a:rPr lang="en-US" i="1" baseline="-25000" dirty="0" smtClean="0"/>
                <a:t>c2</a:t>
              </a:r>
              <a:endParaRPr lang="en-US" i="1" baseline="-25000" dirty="0"/>
            </a:p>
          </p:txBody>
        </p:sp>
        <p:sp>
          <p:nvSpPr>
            <p:cNvPr id="12" name="Rectangle 11"/>
            <p:cNvSpPr/>
            <p:nvPr/>
          </p:nvSpPr>
          <p:spPr>
            <a:xfrm>
              <a:off x="6056570" y="877817"/>
              <a:ext cx="1170092" cy="369332"/>
            </a:xfrm>
            <a:prstGeom prst="rect">
              <a:avLst/>
            </a:prstGeom>
            <a:noFill/>
            <a:ln w="19050">
              <a:solidFill>
                <a:schemeClr val="accent1">
                  <a:shade val="50000"/>
                </a:schemeClr>
              </a:solidFill>
            </a:ln>
          </p:spPr>
          <p:txBody>
            <a:bodyPr wrap="square">
              <a:spAutoFit/>
            </a:bodyPr>
            <a:lstStyle/>
            <a:p>
              <a:r>
                <a:rPr lang="en-US" dirty="0" smtClean="0"/>
                <a:t>Properties</a:t>
              </a:r>
              <a:endParaRPr lang="en-US" baseline="-25000" dirty="0"/>
            </a:p>
          </p:txBody>
        </p:sp>
        <p:sp>
          <p:nvSpPr>
            <p:cNvPr id="13" name="Rectangle 12"/>
            <p:cNvSpPr/>
            <p:nvPr/>
          </p:nvSpPr>
          <p:spPr>
            <a:xfrm>
              <a:off x="7738947" y="880947"/>
              <a:ext cx="1405053" cy="369332"/>
            </a:xfrm>
            <a:prstGeom prst="rect">
              <a:avLst/>
            </a:prstGeom>
            <a:noFill/>
            <a:ln w="19050">
              <a:solidFill>
                <a:schemeClr val="accent1">
                  <a:shade val="50000"/>
                </a:schemeClr>
              </a:solidFill>
            </a:ln>
          </p:spPr>
          <p:txBody>
            <a:bodyPr wrap="square">
              <a:spAutoFit/>
            </a:bodyPr>
            <a:lstStyle/>
            <a:p>
              <a:r>
                <a:rPr lang="en-US" dirty="0" smtClean="0"/>
                <a:t>Performance</a:t>
              </a:r>
              <a:endParaRPr lang="en-US" i="1" baseline="-25000" dirty="0"/>
            </a:p>
          </p:txBody>
        </p:sp>
        <p:cxnSp>
          <p:nvCxnSpPr>
            <p:cNvPr id="15" name="Straight Arrow Connector 14"/>
            <p:cNvCxnSpPr/>
            <p:nvPr/>
          </p:nvCxnSpPr>
          <p:spPr>
            <a:xfrm>
              <a:off x="5535495" y="1066800"/>
              <a:ext cx="460816" cy="0"/>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43200" y="1079881"/>
              <a:ext cx="957147" cy="5284"/>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32865" y="2743200"/>
              <a:ext cx="672172" cy="369332"/>
            </a:xfrm>
            <a:prstGeom prst="rect">
              <a:avLst/>
            </a:prstGeom>
            <a:noFill/>
          </p:spPr>
          <p:txBody>
            <a:bodyPr wrap="none" rtlCol="0">
              <a:spAutoFit/>
            </a:bodyPr>
            <a:lstStyle/>
            <a:p>
              <a:r>
                <a:rPr lang="en-US" i="1" dirty="0" err="1" smtClean="0"/>
                <a:t>F</a:t>
              </a:r>
              <a:r>
                <a:rPr lang="en-US" i="1" baseline="-25000" dirty="0" err="1" smtClean="0"/>
                <a:t>p,max</a:t>
              </a:r>
              <a:endParaRPr lang="en-US" i="1" baseline="-25000" dirty="0"/>
            </a:p>
          </p:txBody>
        </p:sp>
        <p:sp>
          <p:nvSpPr>
            <p:cNvPr id="18" name="TextBox 17"/>
            <p:cNvSpPr txBox="1"/>
            <p:nvPr/>
          </p:nvSpPr>
          <p:spPr>
            <a:xfrm>
              <a:off x="6414983" y="3429000"/>
              <a:ext cx="1095364" cy="369332"/>
            </a:xfrm>
            <a:prstGeom prst="rect">
              <a:avLst/>
            </a:prstGeom>
            <a:noFill/>
          </p:spPr>
          <p:txBody>
            <a:bodyPr wrap="none" rtlCol="0">
              <a:spAutoFit/>
            </a:bodyPr>
            <a:lstStyle/>
            <a:p>
              <a:r>
                <a:rPr lang="en-US" dirty="0" smtClean="0"/>
                <a:t>Peak field</a:t>
              </a:r>
              <a:endParaRPr lang="en-US" baseline="-25000" dirty="0"/>
            </a:p>
          </p:txBody>
        </p:sp>
        <p:sp>
          <p:nvSpPr>
            <p:cNvPr id="19" name="TextBox 18"/>
            <p:cNvSpPr txBox="1"/>
            <p:nvPr/>
          </p:nvSpPr>
          <p:spPr>
            <a:xfrm>
              <a:off x="3604112" y="1490246"/>
              <a:ext cx="2154821" cy="369332"/>
            </a:xfrm>
            <a:prstGeom prst="rect">
              <a:avLst/>
            </a:prstGeom>
            <a:noFill/>
          </p:spPr>
          <p:txBody>
            <a:bodyPr wrap="none" rtlCol="0">
              <a:spAutoFit/>
            </a:bodyPr>
            <a:lstStyle/>
            <a:p>
              <a:r>
                <a:rPr lang="en-US" dirty="0" smtClean="0"/>
                <a:t>Nb</a:t>
              </a:r>
              <a:r>
                <a:rPr lang="en-US" baseline="-25000" dirty="0" smtClean="0"/>
                <a:t>3</a:t>
              </a:r>
              <a:r>
                <a:rPr lang="en-US" dirty="0" smtClean="0"/>
                <a:t>Sn phase fraction</a:t>
              </a:r>
              <a:endParaRPr lang="en-US" baseline="-25000" dirty="0"/>
            </a:p>
          </p:txBody>
        </p:sp>
        <p:sp>
          <p:nvSpPr>
            <p:cNvPr id="20" name="TextBox 19"/>
            <p:cNvSpPr txBox="1"/>
            <p:nvPr/>
          </p:nvSpPr>
          <p:spPr>
            <a:xfrm>
              <a:off x="8296060" y="1625025"/>
              <a:ext cx="847940" cy="646331"/>
            </a:xfrm>
            <a:prstGeom prst="rect">
              <a:avLst/>
            </a:prstGeom>
            <a:noFill/>
          </p:spPr>
          <p:txBody>
            <a:bodyPr wrap="square" rtlCol="0">
              <a:spAutoFit/>
            </a:bodyPr>
            <a:lstStyle/>
            <a:p>
              <a:r>
                <a:rPr lang="en-US" dirty="0" smtClean="0"/>
                <a:t>High-field</a:t>
              </a:r>
              <a:r>
                <a:rPr lang="en-US" i="1" dirty="0" smtClean="0"/>
                <a:t> </a:t>
              </a:r>
              <a:r>
                <a:rPr lang="en-US" i="1" dirty="0" err="1" smtClean="0"/>
                <a:t>J</a:t>
              </a:r>
              <a:r>
                <a:rPr lang="en-US" i="1" baseline="-25000" dirty="0" err="1" smtClean="0"/>
                <a:t>c</a:t>
              </a:r>
              <a:endParaRPr lang="en-US" i="1" baseline="-25000" dirty="0"/>
            </a:p>
          </p:txBody>
        </p:sp>
        <p:sp>
          <p:nvSpPr>
            <p:cNvPr id="21" name="TextBox 20"/>
            <p:cNvSpPr txBox="1"/>
            <p:nvPr/>
          </p:nvSpPr>
          <p:spPr>
            <a:xfrm>
              <a:off x="3774232" y="2069068"/>
              <a:ext cx="1652632" cy="369332"/>
            </a:xfrm>
            <a:prstGeom prst="rect">
              <a:avLst/>
            </a:prstGeom>
            <a:noFill/>
          </p:spPr>
          <p:txBody>
            <a:bodyPr wrap="none" rtlCol="0">
              <a:spAutoFit/>
            </a:bodyPr>
            <a:lstStyle/>
            <a:p>
              <a:r>
                <a:rPr lang="en-US" dirty="0" smtClean="0"/>
                <a:t>Additions: Ta/</a:t>
              </a:r>
              <a:r>
                <a:rPr lang="en-US" dirty="0" err="1" smtClean="0"/>
                <a:t>Ti</a:t>
              </a:r>
              <a:endParaRPr lang="en-US" baseline="-25000" dirty="0"/>
            </a:p>
          </p:txBody>
        </p:sp>
        <p:sp>
          <p:nvSpPr>
            <p:cNvPr id="22" name="TextBox 21"/>
            <p:cNvSpPr txBox="1"/>
            <p:nvPr/>
          </p:nvSpPr>
          <p:spPr>
            <a:xfrm>
              <a:off x="3949332" y="2633246"/>
              <a:ext cx="1189108" cy="369332"/>
            </a:xfrm>
            <a:prstGeom prst="rect">
              <a:avLst/>
            </a:prstGeom>
            <a:noFill/>
          </p:spPr>
          <p:txBody>
            <a:bodyPr wrap="none" rtlCol="0">
              <a:spAutoFit/>
            </a:bodyPr>
            <a:lstStyle/>
            <a:p>
              <a:r>
                <a:rPr lang="en-US" dirty="0" smtClean="0"/>
                <a:t>Sn content</a:t>
              </a:r>
              <a:endParaRPr lang="en-US" baseline="-25000" dirty="0"/>
            </a:p>
          </p:txBody>
        </p:sp>
        <p:sp>
          <p:nvSpPr>
            <p:cNvPr id="23" name="TextBox 22"/>
            <p:cNvSpPr txBox="1"/>
            <p:nvPr/>
          </p:nvSpPr>
          <p:spPr>
            <a:xfrm>
              <a:off x="3992177" y="3200400"/>
              <a:ext cx="1088439" cy="369332"/>
            </a:xfrm>
            <a:prstGeom prst="rect">
              <a:avLst/>
            </a:prstGeom>
            <a:noFill/>
          </p:spPr>
          <p:txBody>
            <a:bodyPr wrap="none" rtlCol="0">
              <a:spAutoFit/>
            </a:bodyPr>
            <a:lstStyle/>
            <a:p>
              <a:r>
                <a:rPr lang="en-US" dirty="0" smtClean="0"/>
                <a:t>Grain size</a:t>
              </a:r>
              <a:endParaRPr lang="en-US" baseline="-25000" dirty="0"/>
            </a:p>
          </p:txBody>
        </p:sp>
        <p:sp>
          <p:nvSpPr>
            <p:cNvPr id="24" name="TextBox 23"/>
            <p:cNvSpPr txBox="1"/>
            <p:nvPr/>
          </p:nvSpPr>
          <p:spPr>
            <a:xfrm>
              <a:off x="118947" y="1563990"/>
              <a:ext cx="2608343" cy="369332"/>
            </a:xfrm>
            <a:prstGeom prst="rect">
              <a:avLst/>
            </a:prstGeom>
            <a:noFill/>
          </p:spPr>
          <p:txBody>
            <a:bodyPr wrap="none" rtlCol="0">
              <a:spAutoFit/>
            </a:bodyPr>
            <a:lstStyle/>
            <a:p>
              <a:r>
                <a:rPr lang="en-US" dirty="0" smtClean="0"/>
                <a:t>1. Starting </a:t>
              </a:r>
              <a:r>
                <a:rPr lang="en-US" dirty="0" err="1" smtClean="0"/>
                <a:t>Nb</a:t>
              </a:r>
              <a:r>
                <a:rPr lang="en-US" dirty="0" smtClean="0"/>
                <a:t>/Sn/Cu ratio</a:t>
              </a:r>
              <a:endParaRPr lang="en-US" baseline="-25000" dirty="0"/>
            </a:p>
          </p:txBody>
        </p:sp>
        <p:sp>
          <p:nvSpPr>
            <p:cNvPr id="25" name="TextBox 24"/>
            <p:cNvSpPr txBox="1"/>
            <p:nvPr/>
          </p:nvSpPr>
          <p:spPr>
            <a:xfrm>
              <a:off x="180278" y="1992868"/>
              <a:ext cx="2502736" cy="369332"/>
            </a:xfrm>
            <a:prstGeom prst="rect">
              <a:avLst/>
            </a:prstGeom>
            <a:noFill/>
          </p:spPr>
          <p:txBody>
            <a:bodyPr wrap="none" rtlCol="0">
              <a:spAutoFit/>
            </a:bodyPr>
            <a:lstStyle/>
            <a:p>
              <a:r>
                <a:rPr lang="en-US" dirty="0" smtClean="0"/>
                <a:t>2. Precursor architecture</a:t>
              </a:r>
              <a:endParaRPr lang="en-US" baseline="-25000" dirty="0"/>
            </a:p>
          </p:txBody>
        </p:sp>
        <p:sp>
          <p:nvSpPr>
            <p:cNvPr id="26" name="TextBox 25"/>
            <p:cNvSpPr txBox="1"/>
            <p:nvPr/>
          </p:nvSpPr>
          <p:spPr>
            <a:xfrm>
              <a:off x="193891" y="2438400"/>
              <a:ext cx="2317879" cy="369332"/>
            </a:xfrm>
            <a:prstGeom prst="rect">
              <a:avLst/>
            </a:prstGeom>
            <a:noFill/>
          </p:spPr>
          <p:txBody>
            <a:bodyPr wrap="none" rtlCol="0">
              <a:spAutoFit/>
            </a:bodyPr>
            <a:lstStyle/>
            <a:p>
              <a:r>
                <a:rPr lang="en-US" dirty="0" smtClean="0"/>
                <a:t>3. Doping: </a:t>
              </a:r>
              <a:r>
                <a:rPr lang="en-US" dirty="0" err="1" smtClean="0"/>
                <a:t>Nb</a:t>
              </a:r>
              <a:r>
                <a:rPr lang="en-US" dirty="0" smtClean="0"/>
                <a:t>-Ta, Sn-</a:t>
              </a:r>
              <a:r>
                <a:rPr lang="en-US" dirty="0" err="1" smtClean="0"/>
                <a:t>Ti</a:t>
              </a:r>
              <a:endParaRPr lang="en-US" baseline="-25000" dirty="0"/>
            </a:p>
          </p:txBody>
        </p:sp>
        <p:sp>
          <p:nvSpPr>
            <p:cNvPr id="28" name="TextBox 27"/>
            <p:cNvSpPr txBox="1"/>
            <p:nvPr/>
          </p:nvSpPr>
          <p:spPr>
            <a:xfrm>
              <a:off x="211873" y="2853140"/>
              <a:ext cx="2019628" cy="534158"/>
            </a:xfrm>
            <a:prstGeom prst="rect">
              <a:avLst/>
            </a:prstGeom>
            <a:noFill/>
          </p:spPr>
          <p:txBody>
            <a:bodyPr wrap="square" rtlCol="0">
              <a:spAutoFit/>
            </a:bodyPr>
            <a:lstStyle/>
            <a:p>
              <a:r>
                <a:rPr lang="en-US" dirty="0" smtClean="0"/>
                <a:t>4. Heat treatment: temperature, time</a:t>
              </a:r>
              <a:endParaRPr lang="en-US" baseline="-25000" dirty="0"/>
            </a:p>
          </p:txBody>
        </p:sp>
        <p:sp>
          <p:nvSpPr>
            <p:cNvPr id="29" name="TextBox 28"/>
            <p:cNvSpPr txBox="1"/>
            <p:nvPr/>
          </p:nvSpPr>
          <p:spPr>
            <a:xfrm>
              <a:off x="185852" y="3461555"/>
              <a:ext cx="2325917" cy="587574"/>
            </a:xfrm>
            <a:prstGeom prst="rect">
              <a:avLst/>
            </a:prstGeom>
            <a:noFill/>
          </p:spPr>
          <p:txBody>
            <a:bodyPr wrap="square" rtlCol="0">
              <a:spAutoFit/>
            </a:bodyPr>
            <a:lstStyle/>
            <a:p>
              <a:r>
                <a:rPr lang="en-US" dirty="0" smtClean="0"/>
                <a:t>5. Other approaches: e.g., internal oxidation</a:t>
              </a:r>
              <a:endParaRPr lang="en-US" baseline="-25000" dirty="0"/>
            </a:p>
          </p:txBody>
        </p:sp>
        <p:cxnSp>
          <p:nvCxnSpPr>
            <p:cNvPr id="30" name="Straight Arrow Connector 29"/>
            <p:cNvCxnSpPr>
              <a:stCxn id="19" idx="3"/>
            </p:cNvCxnSpPr>
            <p:nvPr/>
          </p:nvCxnSpPr>
          <p:spPr>
            <a:xfrm>
              <a:off x="5758933" y="1674912"/>
              <a:ext cx="2438827" cy="184666"/>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194803" y="2133600"/>
              <a:ext cx="1101257" cy="184666"/>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194803" y="2307786"/>
              <a:ext cx="1187197" cy="560518"/>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305037" y="2271356"/>
              <a:ext cx="1272110" cy="1157644"/>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1" idx="3"/>
            </p:cNvCxnSpPr>
            <p:nvPr/>
          </p:nvCxnSpPr>
          <p:spPr>
            <a:xfrm>
              <a:off x="5426864" y="2253734"/>
              <a:ext cx="1397683" cy="10180"/>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2" idx="3"/>
            </p:cNvCxnSpPr>
            <p:nvPr/>
          </p:nvCxnSpPr>
          <p:spPr>
            <a:xfrm flipV="1">
              <a:off x="5138440" y="2412948"/>
              <a:ext cx="1587933" cy="404964"/>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3"/>
            </p:cNvCxnSpPr>
            <p:nvPr/>
          </p:nvCxnSpPr>
          <p:spPr>
            <a:xfrm flipV="1">
              <a:off x="5080616" y="3009061"/>
              <a:ext cx="1552249" cy="376005"/>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8" idx="1"/>
            </p:cNvCxnSpPr>
            <p:nvPr/>
          </p:nvCxnSpPr>
          <p:spPr>
            <a:xfrm>
              <a:off x="5138440" y="3385066"/>
              <a:ext cx="1276543" cy="228600"/>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4" idx="3"/>
              <a:endCxn id="19" idx="1"/>
            </p:cNvCxnSpPr>
            <p:nvPr/>
          </p:nvCxnSpPr>
          <p:spPr>
            <a:xfrm flipV="1">
              <a:off x="2727290" y="1674912"/>
              <a:ext cx="876822" cy="73744"/>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5" idx="3"/>
            </p:cNvCxnSpPr>
            <p:nvPr/>
          </p:nvCxnSpPr>
          <p:spPr>
            <a:xfrm flipV="1">
              <a:off x="2683014" y="1767246"/>
              <a:ext cx="1017333" cy="410288"/>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655849" y="1859578"/>
              <a:ext cx="1336328" cy="803648"/>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6" idx="3"/>
              <a:endCxn id="21" idx="1"/>
            </p:cNvCxnSpPr>
            <p:nvPr/>
          </p:nvCxnSpPr>
          <p:spPr>
            <a:xfrm flipV="1">
              <a:off x="2511770" y="2253734"/>
              <a:ext cx="1262462" cy="369332"/>
            </a:xfrm>
            <a:prstGeom prst="straightConnector1">
              <a:avLst/>
            </a:prstGeom>
            <a:noFill/>
            <a:ln w="1905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22" idx="1"/>
            </p:cNvCxnSpPr>
            <p:nvPr/>
          </p:nvCxnSpPr>
          <p:spPr>
            <a:xfrm flipV="1">
              <a:off x="2133600" y="2817912"/>
              <a:ext cx="1815732" cy="382299"/>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23" idx="1"/>
            </p:cNvCxnSpPr>
            <p:nvPr/>
          </p:nvCxnSpPr>
          <p:spPr>
            <a:xfrm>
              <a:off x="2133600" y="3294965"/>
              <a:ext cx="1858577" cy="90101"/>
            </a:xfrm>
            <a:prstGeom prst="straightConnector1">
              <a:avLst/>
            </a:prstGeom>
            <a:noFill/>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404947" y="3486371"/>
              <a:ext cx="1676400" cy="329902"/>
            </a:xfrm>
            <a:prstGeom prst="straightConnector1">
              <a:avLst/>
            </a:prstGeom>
            <a:no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89906" y="4055805"/>
            <a:ext cx="8963722" cy="2092881"/>
          </a:xfrm>
          <a:prstGeom prst="rect">
            <a:avLst/>
          </a:prstGeom>
          <a:solidFill>
            <a:schemeClr val="bg1"/>
          </a:solidFill>
        </p:spPr>
        <p:txBody>
          <a:bodyPr wrap="square">
            <a:spAutoFit/>
          </a:bodyPr>
          <a:lstStyle/>
          <a:p>
            <a:pPr algn="ctr"/>
            <a:r>
              <a:rPr lang="en-US" sz="2000" dirty="0" smtClean="0">
                <a:latin typeface="Times New Roman" panose="02020603050405020304" pitchFamily="18" charset="0"/>
                <a:cs typeface="Times New Roman" panose="02020603050405020304" pitchFamily="18" charset="0"/>
              </a:rPr>
              <a:t>Observations:</a:t>
            </a:r>
          </a:p>
          <a:p>
            <a:pPr marL="342900" indent="-342900">
              <a:spcAft>
                <a:spcPts val="600"/>
              </a:spcAft>
              <a:buAutoNum type="arabicPeriod"/>
            </a:pPr>
            <a:r>
              <a:rPr lang="en-US" sz="2000" i="1" dirty="0" err="1" smtClean="0">
                <a:latin typeface="Times New Roman" panose="02020603050405020304" pitchFamily="18" charset="0"/>
                <a:cs typeface="Times New Roman" panose="02020603050405020304" pitchFamily="18" charset="0"/>
              </a:rPr>
              <a:t>I</a:t>
            </a:r>
            <a:r>
              <a:rPr lang="en-US" sz="2000" i="1" baseline="-25000" dirty="0" err="1" smtClean="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 of Nb</a:t>
            </a:r>
            <a:r>
              <a:rPr lang="en-US" sz="2000" baseline="-25000" dirty="0" smtClean="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Sn strands can be improved by improving: Nb</a:t>
            </a:r>
            <a:r>
              <a:rPr lang="en-US" sz="2000" baseline="-25000" dirty="0" smtClean="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Sn fraction, </a:t>
            </a:r>
            <a:r>
              <a:rPr lang="en-US" sz="2000" i="1" dirty="0" smtClean="0">
                <a:latin typeface="Times New Roman" panose="02020603050405020304" pitchFamily="18" charset="0"/>
                <a:cs typeface="Times New Roman" panose="02020603050405020304" pitchFamily="18" charset="0"/>
              </a:rPr>
              <a:t>B</a:t>
            </a:r>
            <a:r>
              <a:rPr lang="en-US" sz="2000" i="1" baseline="-25000" dirty="0" smtClean="0">
                <a:latin typeface="Times New Roman" panose="02020603050405020304" pitchFamily="18" charset="0"/>
                <a:cs typeface="Times New Roman" panose="02020603050405020304" pitchFamily="18" charset="0"/>
              </a:rPr>
              <a:t>c2</a:t>
            </a:r>
            <a:r>
              <a:rPr lang="en-US" sz="2000" dirty="0" smtClean="0">
                <a:latin typeface="Times New Roman" panose="02020603050405020304" pitchFamily="18" charset="0"/>
                <a:cs typeface="Times New Roman" panose="02020603050405020304" pitchFamily="18" charset="0"/>
              </a:rPr>
              <a:t>, and </a:t>
            </a:r>
            <a:r>
              <a:rPr lang="en-US" sz="2000" i="1" dirty="0" err="1" smtClean="0">
                <a:latin typeface="Times New Roman" panose="02020603050405020304" pitchFamily="18" charset="0"/>
                <a:cs typeface="Times New Roman" panose="02020603050405020304" pitchFamily="18" charset="0"/>
              </a:rPr>
              <a:t>F</a:t>
            </a:r>
            <a:r>
              <a:rPr lang="en-US" sz="2000" i="1" baseline="-25000" dirty="0" err="1" smtClean="0">
                <a:latin typeface="Times New Roman" panose="02020603050405020304" pitchFamily="18" charset="0"/>
                <a:cs typeface="Times New Roman" panose="02020603050405020304" pitchFamily="18" charset="0"/>
              </a:rPr>
              <a:t>p,max</a:t>
            </a:r>
            <a:r>
              <a:rPr lang="en-US" sz="2000" dirty="0" smtClean="0">
                <a:latin typeface="Times New Roman" panose="02020603050405020304" pitchFamily="18" charset="0"/>
                <a:cs typeface="Times New Roman" panose="02020603050405020304" pitchFamily="18" charset="0"/>
              </a:rPr>
              <a:t>.</a:t>
            </a:r>
          </a:p>
          <a:p>
            <a:pPr marL="342900" indent="-342900">
              <a:spcAft>
                <a:spcPts val="600"/>
              </a:spcAft>
              <a:buAutoNum type="arabicPeriod"/>
            </a:pPr>
            <a:r>
              <a:rPr lang="en-US" sz="2000" dirty="0" smtClean="0">
                <a:latin typeface="Times New Roman" panose="02020603050405020304" pitchFamily="18" charset="0"/>
                <a:cs typeface="Times New Roman" panose="02020603050405020304" pitchFamily="18" charset="0"/>
              </a:rPr>
              <a:t>There </a:t>
            </a:r>
            <a:r>
              <a:rPr lang="en-US" sz="2000" dirty="0">
                <a:latin typeface="Times New Roman" panose="02020603050405020304" pitchFamily="18" charset="0"/>
                <a:cs typeface="Times New Roman" panose="02020603050405020304" pitchFamily="18" charset="0"/>
              </a:rPr>
              <a:t>is </a:t>
            </a:r>
            <a:r>
              <a:rPr lang="en-US" sz="2000" dirty="0" smtClean="0">
                <a:latin typeface="Times New Roman" panose="02020603050405020304" pitchFamily="18" charset="0"/>
                <a:cs typeface="Times New Roman" panose="02020603050405020304" pitchFamily="18" charset="0"/>
              </a:rPr>
              <a:t>still some </a:t>
            </a:r>
            <a:r>
              <a:rPr lang="en-US" sz="2000" dirty="0">
                <a:latin typeface="Times New Roman" panose="02020603050405020304" pitchFamily="18" charset="0"/>
                <a:cs typeface="Times New Roman" panose="02020603050405020304" pitchFamily="18" charset="0"/>
              </a:rPr>
              <a:t>room for </a:t>
            </a:r>
            <a:r>
              <a:rPr lang="en-US" sz="2000" i="1" dirty="0">
                <a:latin typeface="Times New Roman" panose="02020603050405020304" pitchFamily="18" charset="0"/>
                <a:cs typeface="Times New Roman" panose="02020603050405020304" pitchFamily="18" charset="0"/>
              </a:rPr>
              <a:t>B</a:t>
            </a:r>
            <a:r>
              <a:rPr lang="en-US" sz="2000" i="1" baseline="-25000" dirty="0">
                <a:latin typeface="Times New Roman" panose="02020603050405020304" pitchFamily="18" charset="0"/>
                <a:cs typeface="Times New Roman" panose="02020603050405020304" pitchFamily="18" charset="0"/>
              </a:rPr>
              <a:t>c2</a:t>
            </a:r>
            <a:r>
              <a:rPr lang="en-US" sz="2000" dirty="0">
                <a:latin typeface="Times New Roman" panose="02020603050405020304" pitchFamily="18" charset="0"/>
                <a:cs typeface="Times New Roman" panose="02020603050405020304" pitchFamily="18" charset="0"/>
              </a:rPr>
              <a:t> improvement by enhancing Sn at.%. A model </a:t>
            </a:r>
            <a:r>
              <a:rPr lang="en-US" sz="2000" dirty="0" smtClean="0">
                <a:latin typeface="Times New Roman" panose="02020603050405020304" pitchFamily="18" charset="0"/>
                <a:cs typeface="Times New Roman" panose="02020603050405020304" pitchFamily="18" charset="0"/>
              </a:rPr>
              <a:t>has been </a:t>
            </a:r>
            <a:r>
              <a:rPr lang="en-US" sz="2000" dirty="0">
                <a:latin typeface="Times New Roman" panose="02020603050405020304" pitchFamily="18" charset="0"/>
                <a:cs typeface="Times New Roman" panose="02020603050405020304" pitchFamily="18" charset="0"/>
              </a:rPr>
              <a:t>developed </a:t>
            </a:r>
            <a:r>
              <a:rPr lang="en-US" sz="2000" dirty="0" smtClean="0">
                <a:latin typeface="Times New Roman" panose="02020603050405020304" pitchFamily="18" charset="0"/>
                <a:cs typeface="Times New Roman" panose="02020603050405020304" pitchFamily="18" charset="0"/>
              </a:rPr>
              <a:t>on what </a:t>
            </a:r>
            <a:r>
              <a:rPr lang="en-US" sz="2000" dirty="0">
                <a:latin typeface="Times New Roman" panose="02020603050405020304" pitchFamily="18" charset="0"/>
                <a:cs typeface="Times New Roman" panose="02020603050405020304" pitchFamily="18" charset="0"/>
              </a:rPr>
              <a:t>determines Sn content of Nb</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Sn and how to control it.</a:t>
            </a:r>
          </a:p>
          <a:p>
            <a:pPr marL="342900" indent="-342900">
              <a:spcAft>
                <a:spcPts val="600"/>
              </a:spcAft>
              <a:buAutoNum type="arabicPeriod"/>
            </a:pPr>
            <a:r>
              <a:rPr lang="en-US" sz="2000" dirty="0">
                <a:latin typeface="Times New Roman" panose="02020603050405020304" pitchFamily="18" charset="0"/>
                <a:cs typeface="Times New Roman" panose="02020603050405020304" pitchFamily="18" charset="0"/>
              </a:rPr>
              <a:t>There is huge room for </a:t>
            </a:r>
            <a:r>
              <a:rPr lang="en-US" sz="2000" i="1" dirty="0" err="1">
                <a:latin typeface="Times New Roman" panose="02020603050405020304" pitchFamily="18" charset="0"/>
                <a:cs typeface="Times New Roman" panose="02020603050405020304" pitchFamily="18" charset="0"/>
              </a:rPr>
              <a:t>J</a:t>
            </a:r>
            <a:r>
              <a:rPr lang="en-US" sz="2000" i="1" baseline="-25000" dirty="0" err="1">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 improvement via grain size refinement. An internal oxidation method is proposed, and has been proven very effective. </a:t>
            </a:r>
          </a:p>
        </p:txBody>
      </p:sp>
    </p:spTree>
    <p:extLst>
      <p:ext uri="{BB962C8B-B14F-4D97-AF65-F5344CB8AC3E}">
        <p14:creationId xmlns:p14="http://schemas.microsoft.com/office/powerpoint/2010/main" val="2060000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25" y="0"/>
            <a:ext cx="9144000" cy="685800"/>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Some Questions we might ask</a:t>
            </a:r>
          </a:p>
        </p:txBody>
      </p:sp>
      <p:sp>
        <p:nvSpPr>
          <p:cNvPr id="40" name="Rectangle 39"/>
          <p:cNvSpPr/>
          <p:nvPr/>
        </p:nvSpPr>
        <p:spPr>
          <a:xfrm>
            <a:off x="306625" y="836712"/>
            <a:ext cx="8534400" cy="6124754"/>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2800" b="1" dirty="0" smtClean="0"/>
              <a:t>Q1: </a:t>
            </a:r>
            <a:r>
              <a:rPr lang="en-US" sz="2800" b="1" dirty="0"/>
              <a:t>what Nb</a:t>
            </a:r>
            <a:r>
              <a:rPr lang="en-US" sz="2800" b="1" baseline="-25000" dirty="0"/>
              <a:t>3</a:t>
            </a:r>
            <a:r>
              <a:rPr lang="en-US" sz="2800" b="1" dirty="0"/>
              <a:t>Sn strands can this method be used in?</a:t>
            </a:r>
          </a:p>
          <a:p>
            <a:pPr marL="285750" indent="-285750">
              <a:lnSpc>
                <a:spcPct val="150000"/>
              </a:lnSpc>
              <a:buFont typeface="Wingdings" panose="05000000000000000000" pitchFamily="2" charset="2"/>
              <a:buChar char="Ø"/>
            </a:pPr>
            <a:r>
              <a:rPr lang="en-US" sz="2800" b="1" dirty="0" smtClean="0"/>
              <a:t>Q2: is it feasible to make practical strands?</a:t>
            </a:r>
          </a:p>
          <a:p>
            <a:pPr marL="285750" indent="-285750">
              <a:lnSpc>
                <a:spcPct val="150000"/>
              </a:lnSpc>
              <a:buFont typeface="Wingdings" panose="05000000000000000000" pitchFamily="2" charset="2"/>
              <a:buChar char="Ø"/>
            </a:pPr>
            <a:r>
              <a:rPr lang="en-US" sz="2800" b="1" dirty="0" smtClean="0"/>
              <a:t>Q3</a:t>
            </a:r>
            <a:r>
              <a:rPr lang="en-US" sz="2800" b="1" dirty="0"/>
              <a:t>: Does the high </a:t>
            </a:r>
            <a:r>
              <a:rPr lang="en-US" sz="2800" b="1" i="1" dirty="0" err="1"/>
              <a:t>J</a:t>
            </a:r>
            <a:r>
              <a:rPr lang="en-US" sz="2800" b="1" i="1" baseline="-25000" dirty="0" err="1"/>
              <a:t>c</a:t>
            </a:r>
            <a:r>
              <a:rPr lang="en-US" sz="2800" b="1" dirty="0"/>
              <a:t> only exist in a very thin layer?</a:t>
            </a:r>
            <a:endParaRPr lang="de-DE" sz="2800" b="1" dirty="0"/>
          </a:p>
          <a:p>
            <a:pPr marL="285750" indent="-285750">
              <a:lnSpc>
                <a:spcPct val="150000"/>
              </a:lnSpc>
              <a:buFont typeface="Wingdings" panose="05000000000000000000" pitchFamily="2" charset="2"/>
              <a:buChar char="Ø"/>
            </a:pPr>
            <a:r>
              <a:rPr lang="en-US" sz="2800" b="1" dirty="0" smtClean="0"/>
              <a:t>Q4: Is </a:t>
            </a:r>
            <a:r>
              <a:rPr lang="en-US" sz="2800" b="1" dirty="0"/>
              <a:t>the refined grain size at the expense of </a:t>
            </a:r>
            <a:r>
              <a:rPr lang="en-US" sz="2800" b="1" i="1" dirty="0"/>
              <a:t>B</a:t>
            </a:r>
            <a:r>
              <a:rPr lang="en-US" sz="2800" b="1" i="1" baseline="-25000" dirty="0"/>
              <a:t>irr</a:t>
            </a:r>
            <a:r>
              <a:rPr lang="en-US" sz="2800" b="1" dirty="0" smtClean="0"/>
              <a:t>?</a:t>
            </a:r>
          </a:p>
          <a:p>
            <a:pPr marL="285750" indent="-285750">
              <a:lnSpc>
                <a:spcPct val="150000"/>
              </a:lnSpc>
              <a:buFont typeface="Wingdings" panose="05000000000000000000" pitchFamily="2" charset="2"/>
              <a:buChar char="Ø"/>
            </a:pPr>
            <a:r>
              <a:rPr lang="en-US" sz="2800" b="1" dirty="0" smtClean="0"/>
              <a:t>Q5: Can we shift the </a:t>
            </a:r>
            <a:r>
              <a:rPr lang="en-US" sz="2800" b="1" i="1" dirty="0" smtClean="0"/>
              <a:t>F</a:t>
            </a:r>
            <a:r>
              <a:rPr lang="en-US" sz="2800" b="1" i="1" baseline="-25000" dirty="0" smtClean="0"/>
              <a:t>p</a:t>
            </a:r>
            <a:r>
              <a:rPr lang="en-US" sz="2800" b="1" dirty="0" smtClean="0"/>
              <a:t>-</a:t>
            </a:r>
            <a:r>
              <a:rPr lang="en-US" sz="2800" b="1" i="1" dirty="0" smtClean="0"/>
              <a:t>B</a:t>
            </a:r>
            <a:r>
              <a:rPr lang="en-US" sz="2800" b="1" dirty="0" smtClean="0"/>
              <a:t> curve peak to 0.5</a:t>
            </a:r>
            <a:r>
              <a:rPr lang="en-US" sz="2800" b="1" i="1" dirty="0" smtClean="0"/>
              <a:t>B</a:t>
            </a:r>
            <a:r>
              <a:rPr lang="en-US" sz="2800" b="1" i="1" baseline="-25000" dirty="0" smtClean="0"/>
              <a:t>irr</a:t>
            </a:r>
            <a:r>
              <a:rPr lang="en-US" sz="2800" b="1" dirty="0" smtClean="0"/>
              <a:t>?</a:t>
            </a:r>
          </a:p>
          <a:p>
            <a:pPr marL="285750" indent="-285750">
              <a:lnSpc>
                <a:spcPct val="150000"/>
              </a:lnSpc>
              <a:buFont typeface="Wingdings" panose="05000000000000000000" pitchFamily="2" charset="2"/>
              <a:buChar char="Ø"/>
            </a:pPr>
            <a:r>
              <a:rPr lang="en-US" sz="2800" b="1" dirty="0" smtClean="0"/>
              <a:t>Q6: Does this Hinder Margin?</a:t>
            </a:r>
          </a:p>
          <a:p>
            <a:pPr marL="285750" indent="-285750">
              <a:lnSpc>
                <a:spcPct val="150000"/>
              </a:lnSpc>
              <a:buFont typeface="Wingdings" panose="05000000000000000000" pitchFamily="2" charset="2"/>
              <a:buChar char="Ø"/>
            </a:pPr>
            <a:r>
              <a:rPr lang="en-US" sz="2800" b="1" dirty="0" smtClean="0"/>
              <a:t>Q7: Can we realize this for a multifilamentary ternary?</a:t>
            </a:r>
          </a:p>
          <a:p>
            <a:pPr marL="285750" indent="-285750">
              <a:lnSpc>
                <a:spcPct val="200000"/>
              </a:lnSpc>
              <a:buFont typeface="Wingdings" panose="05000000000000000000" pitchFamily="2" charset="2"/>
              <a:buChar char="Ø"/>
            </a:pPr>
            <a:endParaRPr lang="en-US" sz="2800" b="1" dirty="0" smtClean="0"/>
          </a:p>
        </p:txBody>
      </p:sp>
    </p:spTree>
    <p:extLst>
      <p:ext uri="{BB962C8B-B14F-4D97-AF65-F5344CB8AC3E}">
        <p14:creationId xmlns:p14="http://schemas.microsoft.com/office/powerpoint/2010/main" val="963923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608756"/>
            <a:ext cx="3809766" cy="402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16532" y="0"/>
            <a:ext cx="936053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Q1: </a:t>
            </a:r>
            <a:r>
              <a:rPr lang="en-US" sz="3200" b="1" dirty="0"/>
              <a:t>what Nb</a:t>
            </a:r>
            <a:r>
              <a:rPr lang="en-US" sz="3200" b="1" baseline="-25000" dirty="0"/>
              <a:t>3</a:t>
            </a:r>
            <a:r>
              <a:rPr lang="en-US" sz="3200" b="1" dirty="0"/>
              <a:t>Sn strands can </a:t>
            </a:r>
            <a:r>
              <a:rPr lang="en-US" sz="3200" b="1" dirty="0" smtClean="0"/>
              <a:t>use this method?</a:t>
            </a:r>
            <a:endParaRPr lang="en-US" sz="3200" b="1" dirty="0">
              <a:solidFill>
                <a:schemeClr val="bg1"/>
              </a:solidFill>
            </a:endParaRPr>
          </a:p>
        </p:txBody>
      </p:sp>
      <p:sp>
        <p:nvSpPr>
          <p:cNvPr id="17" name="Rectangle 16"/>
          <p:cNvSpPr/>
          <p:nvPr/>
        </p:nvSpPr>
        <p:spPr>
          <a:xfrm>
            <a:off x="940115" y="3479017"/>
            <a:ext cx="518318" cy="338554"/>
          </a:xfrm>
          <a:prstGeom prst="rect">
            <a:avLst/>
          </a:prstGeom>
        </p:spPr>
        <p:txBody>
          <a:bodyPr wrap="square" lIns="0" rIns="0">
            <a:spAutoFit/>
          </a:bodyPr>
          <a:lstStyle/>
          <a:p>
            <a:r>
              <a:rPr lang="en-US" sz="1600" b="1" dirty="0" smtClean="0">
                <a:latin typeface="Times New Roman" panose="02020603050405020304" pitchFamily="18" charset="0"/>
                <a:cs typeface="Times New Roman" panose="02020603050405020304" pitchFamily="18" charset="0"/>
              </a:rPr>
              <a:t>PIT:</a:t>
            </a:r>
            <a:endParaRPr lang="en-US" sz="16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15516" y="833296"/>
            <a:ext cx="3744416" cy="2585323"/>
          </a:xfrm>
          <a:prstGeom prst="rect">
            <a:avLst/>
          </a:prstGeom>
        </p:spPr>
        <p:txBody>
          <a:bodyPr wrap="square">
            <a:spAutoFit/>
          </a:bodyPr>
          <a:lstStyle/>
          <a:p>
            <a:r>
              <a:rPr lang="en-US" dirty="0" smtClean="0">
                <a:latin typeface="+mj-lt"/>
                <a:cs typeface="Times New Roman" panose="02020603050405020304" pitchFamily="18" charset="0"/>
              </a:rPr>
              <a:t>Not Only Tube Conductor, but PIT, Bronze, or Internal Sn distributed barrier (e.g., RRP) –</a:t>
            </a:r>
          </a:p>
          <a:p>
            <a:endParaRPr lang="en-US" dirty="0" smtClean="0">
              <a:latin typeface="+mj-lt"/>
              <a:cs typeface="Times New Roman" panose="02020603050405020304" pitchFamily="18" charset="0"/>
            </a:endParaRPr>
          </a:p>
          <a:p>
            <a:r>
              <a:rPr lang="en-US" dirty="0" smtClean="0">
                <a:latin typeface="+mj-lt"/>
                <a:cs typeface="Times New Roman" panose="02020603050405020304" pitchFamily="18" charset="0"/>
              </a:rPr>
              <a:t>As </a:t>
            </a:r>
            <a:r>
              <a:rPr lang="en-US" dirty="0">
                <a:latin typeface="+mj-lt"/>
                <a:cs typeface="Times New Roman" panose="02020603050405020304" pitchFamily="18" charset="0"/>
              </a:rPr>
              <a:t>long as a structure allows for the addition of oxide powder in a proper position, so that oxygen can be transferred, this structure is OK.</a:t>
            </a:r>
          </a:p>
        </p:txBody>
      </p:sp>
      <p:pic>
        <p:nvPicPr>
          <p:cNvPr id="1026" name="Picture 2" descr="C:\Users\xuxc\Documents\Measurements for LBNL\SEM images of Berkley samples\BSE-QXF-RW-1\QXF-RW-3.TIF"/>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2970" t="1362" r="11626" b="8830"/>
          <a:stretch/>
        </p:blipFill>
        <p:spPr bwMode="auto">
          <a:xfrm>
            <a:off x="2835007" y="3963940"/>
            <a:ext cx="2457073" cy="2194843"/>
          </a:xfrm>
          <a:prstGeom prst="rect">
            <a:avLst/>
          </a:prstGeom>
          <a:noFill/>
          <a:extLst>
            <a:ext uri="{909E8E84-426E-40DD-AFC4-6F175D3DCCD1}">
              <a14:hiddenFill xmlns:a14="http://schemas.microsoft.com/office/drawing/2010/main">
                <a:solidFill>
                  <a:srgbClr val="FFFFFF"/>
                </a:solidFill>
              </a14:hiddenFill>
            </a:ext>
          </a:extLst>
        </p:spPr>
      </p:pic>
      <p:sp>
        <p:nvSpPr>
          <p:cNvPr id="197" name="Rectangle 196"/>
          <p:cNvSpPr/>
          <p:nvPr/>
        </p:nvSpPr>
        <p:spPr>
          <a:xfrm>
            <a:off x="4680099" y="6498266"/>
            <a:ext cx="4430242" cy="338554"/>
          </a:xfrm>
          <a:prstGeom prst="rect">
            <a:avLst/>
          </a:prstGeom>
          <a:solidFill>
            <a:schemeClr val="bg1"/>
          </a:solidFill>
        </p:spPr>
        <p:txBody>
          <a:bodyPr wrap="square" lIns="0" rIns="0">
            <a:spAutoFit/>
          </a:bodyPr>
          <a:lstStyle/>
          <a:p>
            <a:r>
              <a:rPr lang="en-US" sz="1600" b="1" dirty="0" smtClean="0">
                <a:latin typeface="Times New Roman" panose="02020603050405020304" pitchFamily="18" charset="0"/>
                <a:cs typeface="Times New Roman" panose="02020603050405020304" pitchFamily="18" charset="0"/>
              </a:rPr>
              <a:t>Patent: Xu, Peng, </a:t>
            </a:r>
            <a:r>
              <a:rPr lang="en-US" sz="1600" b="1" dirty="0" err="1" smtClean="0">
                <a:latin typeface="Times New Roman" panose="02020603050405020304" pitchFamily="18" charset="0"/>
                <a:cs typeface="Times New Roman" panose="02020603050405020304" pitchFamily="18" charset="0"/>
              </a:rPr>
              <a:t>Sumption</a:t>
            </a:r>
            <a:r>
              <a:rPr lang="en-US" sz="1600" b="1" dirty="0" smtClean="0">
                <a:latin typeface="Times New Roman" panose="02020603050405020304" pitchFamily="18" charset="0"/>
                <a:cs typeface="Times New Roman" panose="02020603050405020304" pitchFamily="18" charset="0"/>
              </a:rPr>
              <a:t>, PCT/US2015/016431.</a:t>
            </a:r>
            <a:endParaRPr lang="en-US" sz="1600" b="1"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2" y="3797598"/>
            <a:ext cx="26670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432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Q2: the feasibility of making practical strands</a:t>
            </a:r>
            <a:endParaRPr lang="en-US" sz="2800" b="1" dirty="0"/>
          </a:p>
        </p:txBody>
      </p:sp>
      <p:sp>
        <p:nvSpPr>
          <p:cNvPr id="5" name="Rectangle 4"/>
          <p:cNvSpPr/>
          <p:nvPr/>
        </p:nvSpPr>
        <p:spPr>
          <a:xfrm>
            <a:off x="3834806" y="2651682"/>
            <a:ext cx="2489794" cy="538609"/>
          </a:xfrm>
          <a:prstGeom prst="rect">
            <a:avLst/>
          </a:prstGeom>
        </p:spPr>
        <p:txBody>
          <a:bodyPr wrap="square" bIns="0">
            <a:spAutoFit/>
          </a:bodyPr>
          <a:lstStyle/>
          <a:p>
            <a:r>
              <a:rPr lang="en-US" sz="1600" b="1" dirty="0" err="1" smtClean="0"/>
              <a:t>Supramagnetics</a:t>
            </a:r>
            <a:r>
              <a:rPr lang="en-US" sz="1600" b="1" dirty="0" smtClean="0"/>
              <a:t>’ PIT (120-sub): </a:t>
            </a:r>
            <a:r>
              <a:rPr lang="en-US" sz="1600" b="1" i="1" dirty="0" err="1" smtClean="0"/>
              <a:t>d</a:t>
            </a:r>
            <a:r>
              <a:rPr lang="en-US" sz="1600" b="1" i="1" baseline="-25000" dirty="0" err="1" smtClean="0"/>
              <a:t>sub</a:t>
            </a:r>
            <a:r>
              <a:rPr lang="en-US" sz="1600" b="1" dirty="0" smtClean="0"/>
              <a:t> ≈ 50 </a:t>
            </a:r>
            <a:r>
              <a:rPr lang="el-GR" sz="1600" b="1" dirty="0" smtClean="0"/>
              <a:t>μ</a:t>
            </a:r>
            <a:r>
              <a:rPr lang="en-US" sz="1600" b="1" dirty="0" smtClean="0"/>
              <a:t>m</a:t>
            </a:r>
            <a:endParaRPr lang="en-US" altLang="en-US" sz="1600" b="1" dirty="0" smtClean="0">
              <a:latin typeface="Calibri" pitchFamily="34" charset="0"/>
              <a:cs typeface="Calibri" pitchFamily="34" charset="0"/>
            </a:endParaRPr>
          </a:p>
        </p:txBody>
      </p:sp>
      <p:sp>
        <p:nvSpPr>
          <p:cNvPr id="14" name="Rectangle 13"/>
          <p:cNvSpPr/>
          <p:nvPr/>
        </p:nvSpPr>
        <p:spPr>
          <a:xfrm>
            <a:off x="187864" y="1406971"/>
            <a:ext cx="8315547" cy="923330"/>
          </a:xfrm>
          <a:prstGeom prst="rect">
            <a:avLst/>
          </a:prstGeom>
        </p:spPr>
        <p:txBody>
          <a:bodyPr wrap="square">
            <a:spAutoFit/>
          </a:bodyPr>
          <a:lstStyle/>
          <a:p>
            <a:r>
              <a:rPr lang="en-US" dirty="0" smtClean="0">
                <a:latin typeface="+mj-lt"/>
                <a:cs typeface="Times New Roman" panose="02020603050405020304" pitchFamily="18" charset="0"/>
              </a:rPr>
              <a:t>As to the application of this method, the biggest concern lies in the </a:t>
            </a:r>
            <a:r>
              <a:rPr lang="en-US" dirty="0" err="1" smtClean="0">
                <a:latin typeface="+mj-lt"/>
                <a:cs typeface="Times New Roman" panose="02020603050405020304" pitchFamily="18" charset="0"/>
              </a:rPr>
              <a:t>drawability</a:t>
            </a:r>
            <a:r>
              <a:rPr lang="en-US" dirty="0" smtClean="0">
                <a:latin typeface="+mj-lt"/>
                <a:cs typeface="Times New Roman" panose="02020603050405020304" pitchFamily="18" charset="0"/>
              </a:rPr>
              <a:t> of </a:t>
            </a:r>
            <a:r>
              <a:rPr lang="en-US" dirty="0" err="1" smtClean="0">
                <a:latin typeface="+mj-lt"/>
                <a:cs typeface="Times New Roman" panose="02020603050405020304" pitchFamily="18" charset="0"/>
              </a:rPr>
              <a:t>Nb-Zr</a:t>
            </a:r>
            <a:r>
              <a:rPr lang="en-US" dirty="0" smtClean="0">
                <a:latin typeface="+mj-lt"/>
                <a:cs typeface="Times New Roman" panose="02020603050405020304" pitchFamily="18" charset="0"/>
              </a:rPr>
              <a:t> alloy. But this appears not be a problem for strands up to 120 stack </a:t>
            </a:r>
            <a:endParaRPr lang="en-US" dirty="0">
              <a:latin typeface="+mj-lt"/>
              <a:cs typeface="Times New Roman" panose="02020603050405020304" pitchFamily="18" charset="0"/>
            </a:endParaRPr>
          </a:p>
        </p:txBody>
      </p:sp>
      <p:sp>
        <p:nvSpPr>
          <p:cNvPr id="2" name="Rectangle 1"/>
          <p:cNvSpPr/>
          <p:nvPr/>
        </p:nvSpPr>
        <p:spPr>
          <a:xfrm>
            <a:off x="216893" y="685800"/>
            <a:ext cx="7661260" cy="646331"/>
          </a:xfrm>
          <a:prstGeom prst="rect">
            <a:avLst/>
          </a:prstGeom>
        </p:spPr>
        <p:txBody>
          <a:bodyPr wrap="square">
            <a:spAutoFit/>
          </a:bodyPr>
          <a:lstStyle/>
          <a:p>
            <a:r>
              <a:rPr lang="en-US" dirty="0" smtClean="0">
                <a:latin typeface="+mj-lt"/>
              </a:rPr>
              <a:t>We reported high </a:t>
            </a:r>
            <a:r>
              <a:rPr lang="en-US" i="1" dirty="0" err="1" smtClean="0">
                <a:latin typeface="+mj-lt"/>
              </a:rPr>
              <a:t>J</a:t>
            </a:r>
            <a:r>
              <a:rPr lang="en-US" i="1" baseline="-25000" dirty="0" err="1" smtClean="0">
                <a:latin typeface="+mj-lt"/>
              </a:rPr>
              <a:t>c</a:t>
            </a:r>
            <a:r>
              <a:rPr lang="en-US" dirty="0" smtClean="0">
                <a:latin typeface="+mj-lt"/>
              </a:rPr>
              <a:t> on a monofilament, but if this technique can not be used to make practical wires, then it is useless.</a:t>
            </a:r>
            <a:endParaRPr lang="en-US" dirty="0">
              <a:latin typeface="+mj-lt"/>
            </a:endParaRPr>
          </a:p>
        </p:txBody>
      </p:sp>
      <p:sp>
        <p:nvSpPr>
          <p:cNvPr id="25" name="Rectangle 24"/>
          <p:cNvSpPr/>
          <p:nvPr/>
        </p:nvSpPr>
        <p:spPr>
          <a:xfrm>
            <a:off x="44299" y="2899091"/>
            <a:ext cx="3441404" cy="292388"/>
          </a:xfrm>
          <a:prstGeom prst="rect">
            <a:avLst/>
          </a:prstGeom>
        </p:spPr>
        <p:txBody>
          <a:bodyPr wrap="square" bIns="0">
            <a:spAutoFit/>
          </a:bodyPr>
          <a:lstStyle/>
          <a:p>
            <a:r>
              <a:rPr lang="en-US" sz="1600" b="1" dirty="0" smtClean="0"/>
              <a:t>Hyper Tech’s PIT (61-sub): </a:t>
            </a:r>
            <a:r>
              <a:rPr lang="en-US" sz="1600" b="1" i="1" dirty="0" err="1" smtClean="0"/>
              <a:t>d</a:t>
            </a:r>
            <a:r>
              <a:rPr lang="en-US" sz="1600" b="1" i="1" baseline="-25000" dirty="0" err="1" smtClean="0"/>
              <a:t>sub</a:t>
            </a:r>
            <a:r>
              <a:rPr lang="en-US" sz="1600" b="1" dirty="0" smtClean="0"/>
              <a:t> ≈ 38 </a:t>
            </a:r>
            <a:r>
              <a:rPr lang="el-GR" sz="1600" b="1" dirty="0" smtClean="0"/>
              <a:t>μ</a:t>
            </a:r>
            <a:r>
              <a:rPr lang="en-US" sz="1600" b="1" dirty="0" smtClean="0"/>
              <a:t>m</a:t>
            </a:r>
            <a:endParaRPr lang="en-US" altLang="en-US" sz="1600" b="1" dirty="0" smtClean="0">
              <a:latin typeface="Calibri" pitchFamily="34" charset="0"/>
              <a:cs typeface="Calibri" pitchFamily="34" charset="0"/>
            </a:endParaRPr>
          </a:p>
        </p:txBody>
      </p:sp>
      <p:sp>
        <p:nvSpPr>
          <p:cNvPr id="26" name="Rectangle 25"/>
          <p:cNvSpPr/>
          <p:nvPr/>
        </p:nvSpPr>
        <p:spPr>
          <a:xfrm>
            <a:off x="1374093" y="2145635"/>
            <a:ext cx="4921426" cy="646331"/>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Demonstration of making practical </a:t>
            </a:r>
            <a:r>
              <a:rPr lang="en-US" b="1" dirty="0" smtClean="0">
                <a:cs typeface="Times New Roman" panose="02020603050405020304" pitchFamily="18" charset="0"/>
              </a:rPr>
              <a:t>Tube and </a:t>
            </a:r>
            <a:r>
              <a:rPr lang="en-US" b="1" dirty="0" smtClean="0">
                <a:latin typeface="Times New Roman" panose="02020603050405020304" pitchFamily="18" charset="0"/>
                <a:cs typeface="Times New Roman" panose="02020603050405020304" pitchFamily="18" charset="0"/>
              </a:rPr>
              <a:t>PIT strands:</a:t>
            </a:r>
            <a:endParaRPr lang="en-US" b="1" dirty="0">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92504" y="3239793"/>
            <a:ext cx="3380797" cy="3542007"/>
            <a:chOff x="92504" y="3239793"/>
            <a:chExt cx="3380797" cy="3542007"/>
          </a:xfrm>
        </p:grpSpPr>
        <p:pic>
          <p:nvPicPr>
            <p:cNvPr id="4" name="Picture 2" descr="C:\Users\xuxc\Downloads\SEM\20160205\77461UR3.TIF"/>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2110" r="22674" b="8899"/>
            <a:stretch/>
          </p:blipFill>
          <p:spPr bwMode="auto">
            <a:xfrm>
              <a:off x="92504" y="3239793"/>
              <a:ext cx="3380797" cy="354200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685800" y="3657600"/>
              <a:ext cx="2133600" cy="259080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43200" y="6269666"/>
              <a:ext cx="609600" cy="215444"/>
            </a:xfrm>
            <a:prstGeom prst="rect">
              <a:avLst/>
            </a:prstGeom>
            <a:solidFill>
              <a:srgbClr val="00B050"/>
            </a:solidFill>
          </p:spPr>
          <p:txBody>
            <a:bodyPr wrap="square" lIns="0" tIns="0" rIns="0" bIns="0" rtlCol="0">
              <a:spAutoFit/>
            </a:bodyPr>
            <a:lstStyle/>
            <a:p>
              <a:pPr algn="ctr"/>
              <a:r>
                <a:rPr lang="en-US" sz="1400" b="1" dirty="0" smtClean="0">
                  <a:solidFill>
                    <a:schemeClr val="bg1"/>
                  </a:solidFill>
                </a:rPr>
                <a:t>0.4 mm</a:t>
              </a:r>
              <a:endParaRPr lang="en-US" sz="1400" b="1" dirty="0">
                <a:solidFill>
                  <a:schemeClr val="bg1"/>
                </a:solidFill>
              </a:endParaRPr>
            </a:p>
          </p:txBody>
        </p:sp>
      </p:grpSp>
      <p:grpSp>
        <p:nvGrpSpPr>
          <p:cNvPr id="35" name="Group 34"/>
          <p:cNvGrpSpPr/>
          <p:nvPr/>
        </p:nvGrpSpPr>
        <p:grpSpPr>
          <a:xfrm>
            <a:off x="3549501" y="3214249"/>
            <a:ext cx="3470170" cy="3567551"/>
            <a:chOff x="3549501" y="3214249"/>
            <a:chExt cx="3470170" cy="3567551"/>
          </a:xfrm>
        </p:grpSpPr>
        <p:pic>
          <p:nvPicPr>
            <p:cNvPr id="1026" name="Picture 2" descr="C:\Users\xuxc\Downloads\SEM\20160121\S120BUR1.TIF"/>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186" r="17874" b="8242"/>
            <a:stretch/>
          </p:blipFill>
          <p:spPr bwMode="auto">
            <a:xfrm>
              <a:off x="3549501" y="3214249"/>
              <a:ext cx="3470170" cy="356755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4191000" y="3528235"/>
              <a:ext cx="2264734" cy="266700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92701" y="6280299"/>
              <a:ext cx="664534" cy="215444"/>
            </a:xfrm>
            <a:prstGeom prst="rect">
              <a:avLst/>
            </a:prstGeom>
            <a:solidFill>
              <a:srgbClr val="00B050"/>
            </a:solidFill>
          </p:spPr>
          <p:txBody>
            <a:bodyPr wrap="square" lIns="0" tIns="0" rIns="0" bIns="0" rtlCol="0">
              <a:spAutoFit/>
            </a:bodyPr>
            <a:lstStyle/>
            <a:p>
              <a:pPr algn="ctr"/>
              <a:r>
                <a:rPr lang="en-US" sz="1400" b="1" dirty="0" smtClean="0">
                  <a:solidFill>
                    <a:schemeClr val="bg1"/>
                  </a:solidFill>
                </a:rPr>
                <a:t>0.82 mm</a:t>
              </a:r>
              <a:endParaRPr lang="en-US" sz="1400" b="1" dirty="0">
                <a:solidFill>
                  <a:schemeClr val="bg1"/>
                </a:solidFill>
              </a:endParaRPr>
            </a:p>
          </p:txBody>
        </p:sp>
      </p:grpSp>
    </p:spTree>
    <p:extLst>
      <p:ext uri="{BB962C8B-B14F-4D97-AF65-F5344CB8AC3E}">
        <p14:creationId xmlns:p14="http://schemas.microsoft.com/office/powerpoint/2010/main" val="1133760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Q3: Does the high </a:t>
            </a:r>
            <a:r>
              <a:rPr lang="en-US" sz="2800" b="1" i="1" dirty="0" err="1" smtClean="0"/>
              <a:t>J</a:t>
            </a:r>
            <a:r>
              <a:rPr lang="en-US" sz="2800" b="1" i="1" baseline="-25000" dirty="0" err="1" smtClean="0"/>
              <a:t>c</a:t>
            </a:r>
            <a:r>
              <a:rPr lang="en-US" sz="2800" b="1" dirty="0" smtClean="0"/>
              <a:t> only exist in a very thin layer?</a:t>
            </a:r>
            <a:endParaRPr lang="en-US" sz="2800" b="1" dirty="0"/>
          </a:p>
        </p:txBody>
      </p:sp>
      <p:grpSp>
        <p:nvGrpSpPr>
          <p:cNvPr id="7" name="Group 5"/>
          <p:cNvGrpSpPr>
            <a:grpSpLocks/>
          </p:cNvGrpSpPr>
          <p:nvPr/>
        </p:nvGrpSpPr>
        <p:grpSpPr bwMode="auto">
          <a:xfrm>
            <a:off x="2422638" y="956729"/>
            <a:ext cx="2219325" cy="2189162"/>
            <a:chOff x="2152650" y="735385"/>
            <a:chExt cx="2219325" cy="2188789"/>
          </a:xfrm>
        </p:grpSpPr>
        <p:pic>
          <p:nvPicPr>
            <p:cNvPr id="8" name="Picture 6" descr="C:\Users\xuxc\Downloads\The internal oxidation\T3363 and T3388\T3363-SnO2-d05-650x400h\Fracture SEM of T3363-SnO2-d05-650x400h\63S65410.TIF"/>
            <p:cNvPicPr>
              <a:picLocks noChangeAspect="1" noChangeArrowheads="1"/>
            </p:cNvPicPr>
            <p:nvPr/>
          </p:nvPicPr>
          <p:blipFill>
            <a:blip r:embed="rId2" cstate="email">
              <a:extLst>
                <a:ext uri="{28A0092B-C50C-407E-A947-70E740481C1C}">
                  <a14:useLocalDpi xmlns:a14="http://schemas.microsoft.com/office/drawing/2010/main" val="0"/>
                </a:ext>
              </a:extLst>
            </a:blip>
            <a:srcRect l="14561" t="1717" r="14087" b="4457"/>
            <a:stretch>
              <a:fillRect/>
            </a:stretch>
          </p:blipFill>
          <p:spPr bwMode="auto">
            <a:xfrm>
              <a:off x="2152650" y="735385"/>
              <a:ext cx="2219325" cy="218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3165475" y="1728991"/>
              <a:ext cx="739775" cy="0"/>
            </a:xfrm>
            <a:prstGeom prst="straightConnector1">
              <a:avLst/>
            </a:prstGeom>
            <a:ln w="254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3319881" y="1424705"/>
              <a:ext cx="384721"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a:solidFill>
                    <a:srgbClr val="00B0F0"/>
                  </a:solidFill>
                  <a:latin typeface="Times New Roman" pitchFamily="18" charset="0"/>
                  <a:cs typeface="Times New Roman" pitchFamily="18" charset="0"/>
                </a:rPr>
                <a:t>8 </a:t>
              </a:r>
              <a:r>
                <a:rPr lang="el-GR" altLang="en-US" sz="1400" b="1">
                  <a:solidFill>
                    <a:srgbClr val="00B0F0"/>
                  </a:solidFill>
                  <a:latin typeface="Times New Roman" pitchFamily="18" charset="0"/>
                  <a:cs typeface="Times New Roman" pitchFamily="18" charset="0"/>
                </a:rPr>
                <a:t>μ</a:t>
              </a:r>
              <a:r>
                <a:rPr lang="en-US" altLang="en-US" sz="1400" b="1">
                  <a:solidFill>
                    <a:srgbClr val="00B0F0"/>
                  </a:solidFill>
                  <a:latin typeface="Times New Roman" pitchFamily="18" charset="0"/>
                  <a:cs typeface="Times New Roman" pitchFamily="18" charset="0"/>
                </a:rPr>
                <a:t>m</a:t>
              </a:r>
            </a:p>
          </p:txBody>
        </p:sp>
      </p:grpSp>
      <p:grpSp>
        <p:nvGrpSpPr>
          <p:cNvPr id="11" name="Group 16"/>
          <p:cNvGrpSpPr>
            <a:grpSpLocks/>
          </p:cNvGrpSpPr>
          <p:nvPr/>
        </p:nvGrpSpPr>
        <p:grpSpPr bwMode="auto">
          <a:xfrm>
            <a:off x="47167" y="944714"/>
            <a:ext cx="2266950" cy="2193925"/>
            <a:chOff x="197115" y="2062007"/>
            <a:chExt cx="2267417" cy="2194560"/>
          </a:xfrm>
        </p:grpSpPr>
        <p:pic>
          <p:nvPicPr>
            <p:cNvPr id="12" name="Picture 3" descr="C:\Users\Xingchen\Documents\A backup of lab computer\Downloads\The internal oxidation\T3363 and T3388\T3363-SnO2-d05-650x400h\63S65402.TIF"/>
            <p:cNvPicPr>
              <a:picLocks noChangeAspect="1" noChangeArrowheads="1"/>
            </p:cNvPicPr>
            <p:nvPr/>
          </p:nvPicPr>
          <p:blipFill>
            <a:blip r:embed="rId3" cstate="email">
              <a:extLst>
                <a:ext uri="{28A0092B-C50C-407E-A947-70E740481C1C}">
                  <a14:useLocalDpi xmlns:a14="http://schemas.microsoft.com/office/drawing/2010/main" val="0"/>
                </a:ext>
              </a:extLst>
            </a:blip>
            <a:srcRect l="14685" r="11188" b="4340"/>
            <a:stretch>
              <a:fillRect/>
            </a:stretch>
          </p:blipFill>
          <p:spPr bwMode="auto">
            <a:xfrm>
              <a:off x="197115" y="2062007"/>
              <a:ext cx="2267417"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p:cNvSpPr txBox="1">
              <a:spLocks noChangeArrowheads="1"/>
            </p:cNvSpPr>
            <p:nvPr/>
          </p:nvSpPr>
          <p:spPr bwMode="auto">
            <a:xfrm>
              <a:off x="222332" y="2074025"/>
              <a:ext cx="102252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a:solidFill>
                    <a:srgbClr val="00B0F0"/>
                  </a:solidFill>
                  <a:latin typeface="Times New Roman" pitchFamily="18" charset="0"/>
                  <a:cs typeface="Times New Roman" pitchFamily="18" charset="0"/>
                </a:rPr>
                <a:t>650 C x 400h</a:t>
              </a:r>
            </a:p>
          </p:txBody>
        </p:sp>
      </p:grpSp>
      <p:pic>
        <p:nvPicPr>
          <p:cNvPr id="10244" name="Picture 4" descr="C:\Users\xuxc\Downloads\The internal oxidation\Nb-1Zr subelement reaction\Nb1Zr-700x55h\Etched\E70055H3.T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4604"/>
          <a:stretch/>
        </p:blipFill>
        <p:spPr bwMode="auto">
          <a:xfrm>
            <a:off x="2209800" y="3693477"/>
            <a:ext cx="3456000" cy="24726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val="0"/>
              </a:ext>
            </a:extLst>
          </a:blip>
          <a:srcRect l="14241" t="25640" r="20068" b="33710"/>
          <a:stretch/>
        </p:blipFill>
        <p:spPr>
          <a:xfrm>
            <a:off x="5665800" y="3693477"/>
            <a:ext cx="3026794" cy="2427677"/>
          </a:xfrm>
          <a:prstGeom prst="rect">
            <a:avLst/>
          </a:prstGeom>
        </p:spPr>
      </p:pic>
      <p:sp>
        <p:nvSpPr>
          <p:cNvPr id="19" name="Oval 18"/>
          <p:cNvSpPr>
            <a:spLocks noChangeAspect="1"/>
          </p:cNvSpPr>
          <p:nvPr/>
        </p:nvSpPr>
        <p:spPr>
          <a:xfrm>
            <a:off x="6782621" y="5537394"/>
            <a:ext cx="127093" cy="12656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9" idx="1"/>
          </p:cNvCxnSpPr>
          <p:nvPr/>
        </p:nvCxnSpPr>
        <p:spPr>
          <a:xfrm flipH="1" flipV="1">
            <a:off x="5540400" y="5322318"/>
            <a:ext cx="1260833" cy="23361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1661" y="3138639"/>
            <a:ext cx="8086937" cy="495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t>Fine grain size and associated high </a:t>
            </a:r>
            <a:r>
              <a:rPr lang="en-US" sz="1800" i="1" dirty="0" err="1" smtClean="0"/>
              <a:t>J</a:t>
            </a:r>
            <a:r>
              <a:rPr lang="en-US" sz="1800" i="1" baseline="-25000" dirty="0" err="1" smtClean="0"/>
              <a:t>c</a:t>
            </a:r>
            <a:r>
              <a:rPr lang="en-US" sz="1800" dirty="0" smtClean="0"/>
              <a:t> can exist in a very thick Nb</a:t>
            </a:r>
            <a:r>
              <a:rPr lang="en-US" sz="1800" baseline="-25000" dirty="0" smtClean="0"/>
              <a:t>3</a:t>
            </a:r>
            <a:r>
              <a:rPr lang="en-US" sz="1800" dirty="0" smtClean="0"/>
              <a:t>Sn layer:</a:t>
            </a:r>
            <a:endParaRPr lang="en-US" sz="1800"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46" y="3541920"/>
            <a:ext cx="2356192" cy="264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583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Q4: </a:t>
            </a:r>
            <a:r>
              <a:rPr lang="en-US" sz="2800" b="1" dirty="0"/>
              <a:t>Is the refined grain size at the expense of </a:t>
            </a:r>
            <a:r>
              <a:rPr lang="en-US" sz="2800" b="1" i="1" dirty="0"/>
              <a:t>B</a:t>
            </a:r>
            <a:r>
              <a:rPr lang="en-US" sz="2800" b="1" i="1" baseline="-25000" dirty="0"/>
              <a:t>irr</a:t>
            </a:r>
            <a:r>
              <a:rPr lang="en-US" sz="2800" b="1" dirty="0"/>
              <a:t>?</a:t>
            </a:r>
          </a:p>
        </p:txBody>
      </p:sp>
      <p:sp>
        <p:nvSpPr>
          <p:cNvPr id="6" name="Rectangle 5"/>
          <p:cNvSpPr/>
          <p:nvPr/>
        </p:nvSpPr>
        <p:spPr>
          <a:xfrm>
            <a:off x="-64836" y="4755642"/>
            <a:ext cx="5567916" cy="1477328"/>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Conclusion: introducing ZrO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particles and refining grain size do not decrease </a:t>
            </a:r>
            <a:r>
              <a:rPr lang="en-US" i="1" dirty="0" smtClean="0">
                <a:latin typeface="Times New Roman" panose="02020603050405020304" pitchFamily="18" charset="0"/>
                <a:cs typeface="Times New Roman" panose="02020603050405020304" pitchFamily="18" charset="0"/>
              </a:rPr>
              <a:t>B</a:t>
            </a:r>
            <a:r>
              <a:rPr lang="en-US" i="1" baseline="-25000" dirty="0" smtClean="0">
                <a:latin typeface="Times New Roman" panose="02020603050405020304" pitchFamily="18" charset="0"/>
                <a:cs typeface="Times New Roman" panose="02020603050405020304" pitchFamily="18" charset="0"/>
              </a:rPr>
              <a:t>irr</a:t>
            </a:r>
            <a:r>
              <a:rPr lang="en-US" dirty="0" smtClean="0">
                <a:latin typeface="Times New Roman" panose="02020603050405020304" pitchFamily="18" charset="0"/>
                <a:cs typeface="Times New Roman" panose="02020603050405020304" pitchFamily="18" charset="0"/>
              </a:rPr>
              <a:t> of Nb</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Sn strands relative to those ordinary strands. But we do need: 1, full reaction; 2, Ta or </a:t>
            </a:r>
            <a:r>
              <a:rPr lang="en-US" dirty="0" err="1" smtClean="0">
                <a:latin typeface="Times New Roman" panose="02020603050405020304" pitchFamily="18" charset="0"/>
                <a:cs typeface="Times New Roman" panose="02020603050405020304" pitchFamily="18" charset="0"/>
              </a:rPr>
              <a:t>Ti</a:t>
            </a:r>
            <a:r>
              <a:rPr lang="en-US" dirty="0" smtClean="0">
                <a:latin typeface="Times New Roman" panose="02020603050405020304" pitchFamily="18" charset="0"/>
                <a:cs typeface="Times New Roman" panose="02020603050405020304" pitchFamily="18" charset="0"/>
              </a:rPr>
              <a:t> addition. </a:t>
            </a:r>
          </a:p>
          <a:p>
            <a:r>
              <a:rPr lang="en-US" dirty="0" smtClean="0">
                <a:latin typeface="Times New Roman" panose="02020603050405020304" pitchFamily="18" charset="0"/>
                <a:cs typeface="Times New Roman" panose="02020603050405020304" pitchFamily="18" charset="0"/>
              </a:rPr>
              <a:t>With proper addition, we can push the </a:t>
            </a:r>
            <a:r>
              <a:rPr lang="en-US" i="1" dirty="0" smtClean="0">
                <a:latin typeface="Times New Roman" panose="02020603050405020304" pitchFamily="18" charset="0"/>
                <a:cs typeface="Times New Roman" panose="02020603050405020304" pitchFamily="18" charset="0"/>
              </a:rPr>
              <a:t>B</a:t>
            </a:r>
            <a:r>
              <a:rPr lang="en-US" i="1" baseline="-25000" dirty="0" smtClean="0">
                <a:latin typeface="Times New Roman" panose="02020603050405020304" pitchFamily="18" charset="0"/>
                <a:cs typeface="Times New Roman" panose="02020603050405020304" pitchFamily="18" charset="0"/>
              </a:rPr>
              <a:t>irr</a:t>
            </a:r>
            <a:r>
              <a:rPr lang="en-US" dirty="0" smtClean="0">
                <a:latin typeface="Times New Roman" panose="02020603050405020304" pitchFamily="18" charset="0"/>
                <a:cs typeface="Times New Roman" panose="02020603050405020304" pitchFamily="18" charset="0"/>
              </a:rPr>
              <a:t> to 25-26 T.</a:t>
            </a:r>
          </a:p>
        </p:txBody>
      </p:sp>
      <p:sp>
        <p:nvSpPr>
          <p:cNvPr id="18" name="Rectangle 17"/>
          <p:cNvSpPr/>
          <p:nvPr/>
        </p:nvSpPr>
        <p:spPr>
          <a:xfrm>
            <a:off x="5503080" y="703662"/>
            <a:ext cx="3621042" cy="276999"/>
          </a:xfrm>
          <a:prstGeom prst="rect">
            <a:avLst/>
          </a:prstGeom>
        </p:spPr>
        <p:txBody>
          <a:bodyPr wrap="square" tIns="0" bIns="0">
            <a:spAutoFit/>
          </a:bodyPr>
          <a:lstStyle/>
          <a:p>
            <a:r>
              <a:rPr lang="en-US" altLang="en-US" dirty="0" smtClean="0">
                <a:latin typeface="Calibri" pitchFamily="34" charset="0"/>
                <a:cs typeface="Calibri" pitchFamily="34" charset="0"/>
              </a:rPr>
              <a:t>Fischer, Lee, </a:t>
            </a:r>
            <a:r>
              <a:rPr lang="en-US" altLang="en-US" dirty="0" err="1" smtClean="0">
                <a:latin typeface="Calibri" pitchFamily="34" charset="0"/>
                <a:cs typeface="Calibri" pitchFamily="34" charset="0"/>
              </a:rPr>
              <a:t>Larbalestier</a:t>
            </a:r>
            <a:r>
              <a:rPr lang="en-US" altLang="en-US" dirty="0" smtClean="0">
                <a:latin typeface="Calibri" pitchFamily="34" charset="0"/>
                <a:cs typeface="Calibri" pitchFamily="34" charset="0"/>
              </a:rPr>
              <a:t>, PIT, 675 °C:</a:t>
            </a:r>
            <a:endParaRPr lang="en-US" altLang="en-US" dirty="0">
              <a:latin typeface="Calibri" pitchFamily="34" charset="0"/>
              <a:cs typeface="Calibri" pitchFamily="34" charset="0"/>
            </a:endParaRPr>
          </a:p>
        </p:txBody>
      </p:sp>
      <p:grpSp>
        <p:nvGrpSpPr>
          <p:cNvPr id="4" name="Group 3"/>
          <p:cNvGrpSpPr>
            <a:grpSpLocks noChangeAspect="1"/>
          </p:cNvGrpSpPr>
          <p:nvPr/>
        </p:nvGrpSpPr>
        <p:grpSpPr>
          <a:xfrm>
            <a:off x="5334000" y="1066800"/>
            <a:ext cx="3657600" cy="2929719"/>
            <a:chOff x="5589756" y="1072690"/>
            <a:chExt cx="3446145" cy="2760345"/>
          </a:xfrm>
        </p:grpSpPr>
        <p:pic>
          <p:nvPicPr>
            <p:cNvPr id="16"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89756" y="1072690"/>
              <a:ext cx="3446145" cy="276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095462" y="1239078"/>
              <a:ext cx="659155" cy="369332"/>
            </a:xfrm>
            <a:prstGeom prst="rect">
              <a:avLst/>
            </a:prstGeom>
            <a:noFill/>
          </p:spPr>
          <p:txBody>
            <a:bodyPr wrap="none" rtlCol="0">
              <a:spAutoFit/>
            </a:bodyPr>
            <a:lstStyle/>
            <a:p>
              <a:r>
                <a:rPr lang="en-US" b="1" dirty="0" smtClean="0"/>
                <a:t>4.2 K</a:t>
              </a:r>
              <a:endParaRPr lang="en-US" b="1" dirty="0"/>
            </a:p>
          </p:txBody>
        </p:sp>
        <p:cxnSp>
          <p:nvCxnSpPr>
            <p:cNvPr id="22" name="Straight Connector 21"/>
            <p:cNvCxnSpPr/>
            <p:nvPr/>
          </p:nvCxnSpPr>
          <p:spPr>
            <a:xfrm>
              <a:off x="6053468" y="2089299"/>
              <a:ext cx="28194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585635" y="3985435"/>
            <a:ext cx="3340017"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Need ternary addition: Ta or </a:t>
            </a:r>
            <a:r>
              <a:rPr lang="en-US" b="1" dirty="0" err="1" smtClean="0">
                <a:solidFill>
                  <a:srgbClr val="FF0000"/>
                </a:solidFill>
                <a:latin typeface="Times New Roman" panose="02020603050405020304" pitchFamily="18" charset="0"/>
                <a:cs typeface="Times New Roman" panose="02020603050405020304" pitchFamily="18" charset="0"/>
              </a:rPr>
              <a:t>Ti</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93918" y="709669"/>
            <a:ext cx="3868482"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Does refined grain size =&gt; reduced </a:t>
            </a:r>
            <a:r>
              <a:rPr lang="en-US" i="1" dirty="0" smtClean="0">
                <a:latin typeface="Times New Roman" panose="02020603050405020304" pitchFamily="18" charset="0"/>
                <a:cs typeface="Times New Roman" panose="02020603050405020304" pitchFamily="18" charset="0"/>
              </a:rPr>
              <a:t>B</a:t>
            </a:r>
            <a:r>
              <a:rPr lang="en-US" i="1" baseline="-25000" dirty="0" smtClean="0">
                <a:latin typeface="Times New Roman" panose="02020603050405020304" pitchFamily="18" charset="0"/>
                <a:cs typeface="Times New Roman" panose="02020603050405020304" pitchFamily="18" charset="0"/>
              </a:rPr>
              <a:t>c2</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5" name="Rectangle 24"/>
          <p:cNvSpPr/>
          <p:nvPr/>
        </p:nvSpPr>
        <p:spPr>
          <a:xfrm>
            <a:off x="2250563" y="4379552"/>
            <a:ext cx="3409503"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An ongoing experiment: </a:t>
            </a:r>
            <a:r>
              <a:rPr lang="en-US" dirty="0" err="1" smtClean="0">
                <a:latin typeface="Times New Roman" panose="02020603050405020304" pitchFamily="18" charset="0"/>
                <a:cs typeface="Times New Roman" panose="02020603050405020304" pitchFamily="18" charset="0"/>
              </a:rPr>
              <a:t>Ti</a:t>
            </a:r>
            <a:r>
              <a:rPr lang="en-US" dirty="0" smtClean="0">
                <a:latin typeface="Times New Roman" panose="02020603050405020304" pitchFamily="18" charset="0"/>
                <a:cs typeface="Times New Roman" panose="02020603050405020304" pitchFamily="18" charset="0"/>
              </a:rPr>
              <a:t> doping</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669" y="4384748"/>
            <a:ext cx="34575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88" y="1140256"/>
            <a:ext cx="37909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452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Q5: Can we shift the </a:t>
            </a:r>
            <a:r>
              <a:rPr lang="en-US" sz="2800" b="1" i="1" dirty="0" smtClean="0"/>
              <a:t>F</a:t>
            </a:r>
            <a:r>
              <a:rPr lang="en-US" sz="2800" b="1" i="1" baseline="-25000" dirty="0" smtClean="0"/>
              <a:t>p</a:t>
            </a:r>
            <a:r>
              <a:rPr lang="en-US" sz="2800" b="1" dirty="0" smtClean="0"/>
              <a:t>-</a:t>
            </a:r>
            <a:r>
              <a:rPr lang="en-US" sz="2800" b="1" i="1" dirty="0" smtClean="0"/>
              <a:t>B</a:t>
            </a:r>
            <a:r>
              <a:rPr lang="en-US" sz="2800" b="1" dirty="0" smtClean="0"/>
              <a:t> curve peak to 0.5</a:t>
            </a:r>
            <a:r>
              <a:rPr lang="en-US" sz="2800" b="1" i="1" dirty="0" smtClean="0"/>
              <a:t>B</a:t>
            </a:r>
            <a:r>
              <a:rPr lang="en-US" sz="2800" b="1" i="1" baseline="-25000" dirty="0" smtClean="0"/>
              <a:t>irr</a:t>
            </a:r>
            <a:r>
              <a:rPr lang="en-US" sz="2800" b="1" dirty="0" smtClean="0"/>
              <a:t>?</a:t>
            </a:r>
            <a:endParaRPr lang="en-US" sz="2800" b="1" dirty="0"/>
          </a:p>
        </p:txBody>
      </p:sp>
      <p:sp>
        <p:nvSpPr>
          <p:cNvPr id="6" name="Rectangle 5"/>
          <p:cNvSpPr/>
          <p:nvPr/>
        </p:nvSpPr>
        <p:spPr>
          <a:xfrm>
            <a:off x="3101999" y="709459"/>
            <a:ext cx="5987067" cy="1908215"/>
          </a:xfrm>
          <a:prstGeom prst="rect">
            <a:avLst/>
          </a:prstGeom>
        </p:spPr>
        <p:txBody>
          <a:bodyPr wrap="square">
            <a:spAutoFit/>
          </a:bodyPr>
          <a:lstStyle/>
          <a:p>
            <a:pPr>
              <a:spcAft>
                <a:spcPts val="600"/>
              </a:spcAft>
            </a:pPr>
            <a:r>
              <a:rPr lang="en-US" dirty="0" smtClean="0">
                <a:latin typeface="Times New Roman" panose="02020603050405020304" pitchFamily="18" charset="0"/>
                <a:cs typeface="Times New Roman" panose="02020603050405020304" pitchFamily="18" charset="0"/>
              </a:rPr>
              <a:t>36 nm grain size =&gt; </a:t>
            </a:r>
            <a:r>
              <a:rPr lang="en-US" i="1" dirty="0" err="1" smtClean="0">
                <a:latin typeface="Times New Roman" panose="02020603050405020304" pitchFamily="18" charset="0"/>
                <a:cs typeface="Times New Roman" panose="02020603050405020304" pitchFamily="18" charset="0"/>
              </a:rPr>
              <a:t>F</a:t>
            </a:r>
            <a:r>
              <a:rPr lang="en-US" i="1" baseline="-25000" dirty="0" err="1"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B</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curve peaks </a:t>
            </a:r>
            <a:r>
              <a:rPr lang="en-US" dirty="0" smtClean="0">
                <a:latin typeface="Times New Roman" panose="02020603050405020304" pitchFamily="18" charset="0"/>
                <a:cs typeface="Times New Roman" panose="02020603050405020304" pitchFamily="18" charset="0"/>
              </a:rPr>
              <a:t>at 1/3</a:t>
            </a:r>
            <a:r>
              <a:rPr lang="en-US" i="1" dirty="0" smtClean="0">
                <a:latin typeface="Times New Roman" panose="02020603050405020304" pitchFamily="18" charset="0"/>
                <a:cs typeface="Times New Roman" panose="02020603050405020304" pitchFamily="18" charset="0"/>
              </a:rPr>
              <a:t>B</a:t>
            </a:r>
            <a:r>
              <a:rPr lang="en-US" i="1" baseline="-25000" dirty="0" smtClean="0">
                <a:latin typeface="Times New Roman" panose="02020603050405020304" pitchFamily="18" charset="0"/>
                <a:cs typeface="Times New Roman" panose="02020603050405020304" pitchFamily="18" charset="0"/>
              </a:rPr>
              <a:t>irr</a:t>
            </a:r>
            <a:r>
              <a:rPr lang="en-US" dirty="0" smtClean="0">
                <a:latin typeface="Times New Roman" panose="02020603050405020304" pitchFamily="18" charset="0"/>
                <a:cs typeface="Times New Roman" panose="02020603050405020304" pitchFamily="18" charset="0"/>
              </a:rPr>
              <a:t>. Mechanism?</a:t>
            </a:r>
          </a:p>
          <a:p>
            <a:pPr marL="400050" indent="-400050">
              <a:buAutoNum type="romanUcPeriod"/>
            </a:pPr>
            <a:r>
              <a:rPr lang="en-US" dirty="0" smtClean="0">
                <a:solidFill>
                  <a:srgbClr val="FF0000"/>
                </a:solidFill>
                <a:latin typeface="Times New Roman" panose="02020603050405020304" pitchFamily="18" charset="0"/>
                <a:cs typeface="Times New Roman" panose="02020603050405020304" pitchFamily="18" charset="0"/>
              </a:rPr>
              <a:t>Point pinning by ZrO</a:t>
            </a:r>
            <a:r>
              <a:rPr lang="en-US" baseline="-25000" dirty="0" smtClean="0">
                <a:solidFill>
                  <a:srgbClr val="FF0000"/>
                </a:solidFill>
                <a:latin typeface="Times New Roman" panose="02020603050405020304" pitchFamily="18" charset="0"/>
                <a:cs typeface="Times New Roman" panose="02020603050405020304" pitchFamily="18" charset="0"/>
              </a:rPr>
              <a:t>2</a:t>
            </a:r>
            <a:r>
              <a:rPr lang="en-US" dirty="0" smtClean="0">
                <a:solidFill>
                  <a:srgbClr val="FF0000"/>
                </a:solidFill>
                <a:latin typeface="Times New Roman" panose="02020603050405020304" pitchFamily="18" charset="0"/>
                <a:cs typeface="Times New Roman" panose="02020603050405020304" pitchFamily="18" charset="0"/>
              </a:rPr>
              <a:t> particles: </a:t>
            </a:r>
            <a:r>
              <a:rPr lang="en-US" i="1" dirty="0" err="1" smtClean="0">
                <a:solidFill>
                  <a:srgbClr val="FF0000"/>
                </a:solidFill>
                <a:latin typeface="Times New Roman" panose="02020603050405020304" pitchFamily="18" charset="0"/>
                <a:cs typeface="Times New Roman" panose="02020603050405020304" pitchFamily="18" charset="0"/>
              </a:rPr>
              <a:t>F</a:t>
            </a:r>
            <a:r>
              <a:rPr lang="en-US" i="1" baseline="-25000" dirty="0" err="1" smtClean="0">
                <a:solidFill>
                  <a:srgbClr val="FF0000"/>
                </a:solidFill>
                <a:latin typeface="Times New Roman" panose="02020603050405020304" pitchFamily="18" charset="0"/>
                <a:cs typeface="Times New Roman" panose="02020603050405020304" pitchFamily="18" charset="0"/>
              </a:rPr>
              <a:t>p</a:t>
            </a:r>
            <a:r>
              <a:rPr lang="en-US" dirty="0" smtClean="0">
                <a:solidFill>
                  <a:srgbClr val="FF0000"/>
                </a:solidFill>
                <a:latin typeface="Times New Roman" panose="02020603050405020304" pitchFamily="18" charset="0"/>
                <a:cs typeface="Times New Roman" panose="02020603050405020304" pitchFamily="18" charset="0"/>
              </a:rPr>
              <a:t> = C∙(</a:t>
            </a:r>
            <a:r>
              <a:rPr lang="en-US" i="1" dirty="0" smtClean="0">
                <a:solidFill>
                  <a:srgbClr val="FF0000"/>
                </a:solidFill>
                <a:latin typeface="Times New Roman" panose="02020603050405020304" pitchFamily="18" charset="0"/>
                <a:cs typeface="Times New Roman" panose="02020603050405020304" pitchFamily="18" charset="0"/>
              </a:rPr>
              <a:t>B</a:t>
            </a:r>
            <a:r>
              <a:rPr lang="en-US" dirty="0" smtClean="0">
                <a:solidFill>
                  <a:srgbClr val="FF0000"/>
                </a:solidFill>
                <a:latin typeface="Times New Roman" panose="02020603050405020304" pitchFamily="18" charset="0"/>
                <a:cs typeface="Times New Roman" panose="02020603050405020304" pitchFamily="18" charset="0"/>
              </a:rPr>
              <a:t>/</a:t>
            </a:r>
            <a:r>
              <a:rPr lang="en-US" i="1" dirty="0" smtClean="0">
                <a:solidFill>
                  <a:srgbClr val="FF0000"/>
                </a:solidFill>
                <a:latin typeface="Times New Roman" panose="02020603050405020304" pitchFamily="18" charset="0"/>
                <a:cs typeface="Times New Roman" panose="02020603050405020304" pitchFamily="18" charset="0"/>
              </a:rPr>
              <a:t>B</a:t>
            </a:r>
            <a:r>
              <a:rPr lang="en-US" i="1" baseline="-25000" dirty="0" smtClean="0">
                <a:solidFill>
                  <a:srgbClr val="FF0000"/>
                </a:solidFill>
                <a:latin typeface="Times New Roman" panose="02020603050405020304" pitchFamily="18" charset="0"/>
                <a:cs typeface="Times New Roman" panose="02020603050405020304" pitchFamily="18" charset="0"/>
              </a:rPr>
              <a:t>irr</a:t>
            </a:r>
            <a:r>
              <a:rPr lang="en-US" dirty="0" smtClean="0">
                <a:solidFill>
                  <a:srgbClr val="FF0000"/>
                </a:solidFill>
                <a:latin typeface="Times New Roman" panose="02020603050405020304" pitchFamily="18" charset="0"/>
                <a:cs typeface="Times New Roman" panose="02020603050405020304" pitchFamily="18" charset="0"/>
              </a:rPr>
              <a:t>)∙(1-</a:t>
            </a:r>
            <a:r>
              <a:rPr lang="en-US" i="1" dirty="0" smtClean="0">
                <a:solidFill>
                  <a:srgbClr val="FF0000"/>
                </a:solidFill>
                <a:latin typeface="Times New Roman" panose="02020603050405020304" pitchFamily="18" charset="0"/>
                <a:cs typeface="Times New Roman" panose="02020603050405020304" pitchFamily="18" charset="0"/>
              </a:rPr>
              <a:t>B</a:t>
            </a:r>
            <a:r>
              <a:rPr lang="en-US" dirty="0" smtClean="0">
                <a:solidFill>
                  <a:srgbClr val="FF0000"/>
                </a:solidFill>
                <a:latin typeface="Times New Roman" panose="02020603050405020304" pitchFamily="18" charset="0"/>
                <a:cs typeface="Times New Roman" panose="02020603050405020304" pitchFamily="18" charset="0"/>
              </a:rPr>
              <a:t>/</a:t>
            </a:r>
            <a:r>
              <a:rPr lang="en-US" i="1" dirty="0" smtClean="0">
                <a:solidFill>
                  <a:srgbClr val="FF0000"/>
                </a:solidFill>
                <a:latin typeface="Times New Roman" panose="02020603050405020304" pitchFamily="18" charset="0"/>
                <a:cs typeface="Times New Roman" panose="02020603050405020304" pitchFamily="18" charset="0"/>
              </a:rPr>
              <a:t>B</a:t>
            </a:r>
            <a:r>
              <a:rPr lang="en-US" i="1" baseline="-25000" dirty="0" smtClean="0">
                <a:solidFill>
                  <a:srgbClr val="FF0000"/>
                </a:solidFill>
                <a:latin typeface="Times New Roman" panose="02020603050405020304" pitchFamily="18" charset="0"/>
                <a:cs typeface="Times New Roman" panose="02020603050405020304" pitchFamily="18" charset="0"/>
              </a:rPr>
              <a:t>irr</a:t>
            </a:r>
            <a:r>
              <a:rPr lang="en-US" dirty="0" smtClean="0">
                <a:solidFill>
                  <a:srgbClr val="FF0000"/>
                </a:solidFill>
                <a:latin typeface="Times New Roman" panose="02020603050405020304" pitchFamily="18" charset="0"/>
                <a:cs typeface="Times New Roman" panose="02020603050405020304" pitchFamily="18" charset="0"/>
              </a:rPr>
              <a:t>)</a:t>
            </a:r>
            <a:r>
              <a:rPr lang="en-US" baseline="30000" dirty="0" smtClean="0">
                <a:solidFill>
                  <a:srgbClr val="FF0000"/>
                </a:solidFill>
                <a:latin typeface="Times New Roman" panose="02020603050405020304" pitchFamily="18" charset="0"/>
                <a:cs typeface="Times New Roman" panose="02020603050405020304" pitchFamily="18" charset="0"/>
              </a:rPr>
              <a:t>2</a:t>
            </a:r>
            <a:r>
              <a:rPr lang="en-US" dirty="0" smtClean="0">
                <a:solidFill>
                  <a:srgbClr val="FF0000"/>
                </a:solidFill>
                <a:latin typeface="Times New Roman" panose="02020603050405020304" pitchFamily="18" charset="0"/>
                <a:cs typeface="Times New Roman" panose="02020603050405020304" pitchFamily="18" charset="0"/>
              </a:rPr>
              <a:t>? 	If so, </a:t>
            </a:r>
            <a:r>
              <a:rPr lang="en-US" i="1" dirty="0" err="1" smtClean="0">
                <a:solidFill>
                  <a:srgbClr val="FF0000"/>
                </a:solidFill>
                <a:latin typeface="Times New Roman" panose="02020603050405020304" pitchFamily="18" charset="0"/>
                <a:cs typeface="Times New Roman" panose="02020603050405020304" pitchFamily="18" charset="0"/>
              </a:rPr>
              <a:t>F</a:t>
            </a:r>
            <a:r>
              <a:rPr lang="en-US" i="1" baseline="-25000" dirty="0" err="1" smtClean="0">
                <a:solidFill>
                  <a:srgbClr val="FF0000"/>
                </a:solidFill>
                <a:latin typeface="Times New Roman" panose="02020603050405020304" pitchFamily="18" charset="0"/>
                <a:cs typeface="Times New Roman" panose="02020603050405020304" pitchFamily="18" charset="0"/>
              </a:rPr>
              <a:t>p</a:t>
            </a:r>
            <a:r>
              <a:rPr lang="en-US" dirty="0" smtClean="0">
                <a:solidFill>
                  <a:srgbClr val="FF0000"/>
                </a:solidFill>
                <a:latin typeface="Times New Roman" panose="02020603050405020304" pitchFamily="18" charset="0"/>
                <a:cs typeface="Times New Roman" panose="02020603050405020304" pitchFamily="18" charset="0"/>
              </a:rPr>
              <a:t>-</a:t>
            </a:r>
            <a:r>
              <a:rPr lang="en-US" i="1" dirty="0" smtClean="0">
                <a:solidFill>
                  <a:srgbClr val="FF0000"/>
                </a:solidFill>
                <a:latin typeface="Times New Roman" panose="02020603050405020304" pitchFamily="18" charset="0"/>
                <a:cs typeface="Times New Roman" panose="02020603050405020304" pitchFamily="18" charset="0"/>
              </a:rPr>
              <a:t>B</a:t>
            </a:r>
            <a:r>
              <a:rPr lang="en-US" dirty="0" smtClean="0">
                <a:solidFill>
                  <a:srgbClr val="FF0000"/>
                </a:solidFill>
                <a:latin typeface="Times New Roman" panose="02020603050405020304" pitchFamily="18" charset="0"/>
                <a:cs typeface="Times New Roman" panose="02020603050405020304" pitchFamily="18" charset="0"/>
              </a:rPr>
              <a:t> curve peak can only shift to 1/3 of </a:t>
            </a:r>
            <a:r>
              <a:rPr lang="en-US" i="1" dirty="0" smtClean="0">
                <a:solidFill>
                  <a:srgbClr val="FF0000"/>
                </a:solidFill>
                <a:latin typeface="Times New Roman" panose="02020603050405020304" pitchFamily="18" charset="0"/>
                <a:cs typeface="Times New Roman" panose="02020603050405020304" pitchFamily="18" charset="0"/>
              </a:rPr>
              <a:t>B</a:t>
            </a:r>
            <a:r>
              <a:rPr lang="en-US" i="1" baseline="-25000" dirty="0" smtClean="0">
                <a:solidFill>
                  <a:srgbClr val="FF0000"/>
                </a:solidFill>
                <a:latin typeface="Times New Roman" panose="02020603050405020304" pitchFamily="18" charset="0"/>
                <a:cs typeface="Times New Roman" panose="02020603050405020304" pitchFamily="18" charset="0"/>
              </a:rPr>
              <a:t>irr</a:t>
            </a:r>
            <a:r>
              <a:rPr lang="en-US" dirty="0" smtClean="0">
                <a:solidFill>
                  <a:srgbClr val="FF0000"/>
                </a:solidFill>
                <a:latin typeface="Times New Roman" panose="02020603050405020304" pitchFamily="18" charset="0"/>
                <a:cs typeface="Times New Roman" panose="02020603050405020304" pitchFamily="18" charset="0"/>
              </a:rPr>
              <a:t>.</a:t>
            </a:r>
          </a:p>
          <a:p>
            <a:pPr marL="400050" indent="-400050">
              <a:buAutoNum type="romanUcPeriod"/>
            </a:pPr>
            <a:r>
              <a:rPr lang="en-US" dirty="0" smtClean="0">
                <a:solidFill>
                  <a:srgbClr val="FF0000"/>
                </a:solidFill>
                <a:latin typeface="Times New Roman" panose="02020603050405020304" pitchFamily="18" charset="0"/>
                <a:cs typeface="Times New Roman" panose="02020603050405020304" pitchFamily="18" charset="0"/>
              </a:rPr>
              <a:t>Refined grain size matching flux line spacing? 		If so</a:t>
            </a:r>
            <a:r>
              <a:rPr lang="en-US"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F</a:t>
            </a:r>
            <a:r>
              <a:rPr lang="en-US" i="1" baseline="-25000" dirty="0" err="1">
                <a:solidFill>
                  <a:srgbClr val="FF0000"/>
                </a:solidFill>
                <a:latin typeface="Times New Roman" panose="02020603050405020304" pitchFamily="18" charset="0"/>
                <a:cs typeface="Times New Roman" panose="02020603050405020304" pitchFamily="18" charset="0"/>
              </a:rPr>
              <a:t>p</a:t>
            </a:r>
            <a:r>
              <a:rPr lang="en-US" dirty="0">
                <a:solidFill>
                  <a:srgbClr val="FF0000"/>
                </a:solidFill>
                <a:latin typeface="Times New Roman" panose="02020603050405020304" pitchFamily="18" charset="0"/>
                <a:cs typeface="Times New Roman" panose="02020603050405020304" pitchFamily="18" charset="0"/>
              </a:rPr>
              <a:t>-</a:t>
            </a:r>
            <a:r>
              <a:rPr lang="en-US" i="1" dirty="0">
                <a:solidFill>
                  <a:srgbClr val="FF0000"/>
                </a:solidFill>
                <a:latin typeface="Times New Roman" panose="02020603050405020304" pitchFamily="18" charset="0"/>
                <a:cs typeface="Times New Roman" panose="02020603050405020304" pitchFamily="18" charset="0"/>
              </a:rPr>
              <a:t>B</a:t>
            </a:r>
            <a:r>
              <a:rPr lang="en-US" dirty="0">
                <a:solidFill>
                  <a:srgbClr val="FF0000"/>
                </a:solidFill>
                <a:latin typeface="Times New Roman" panose="02020603050405020304" pitchFamily="18" charset="0"/>
                <a:cs typeface="Times New Roman" panose="02020603050405020304" pitchFamily="18" charset="0"/>
              </a:rPr>
              <a:t> curve peak can </a:t>
            </a:r>
            <a:r>
              <a:rPr lang="en-US" dirty="0" smtClean="0">
                <a:solidFill>
                  <a:srgbClr val="FF0000"/>
                </a:solidFill>
                <a:latin typeface="Times New Roman" panose="02020603050405020304" pitchFamily="18" charset="0"/>
                <a:cs typeface="Times New Roman" panose="02020603050405020304" pitchFamily="18" charset="0"/>
              </a:rPr>
              <a:t>shift </a:t>
            </a:r>
            <a:r>
              <a:rPr lang="en-US" dirty="0">
                <a:solidFill>
                  <a:srgbClr val="FF0000"/>
                </a:solidFill>
                <a:latin typeface="Times New Roman" panose="02020603050405020304" pitchFamily="18" charset="0"/>
                <a:cs typeface="Times New Roman" panose="02020603050405020304" pitchFamily="18" charset="0"/>
              </a:rPr>
              <a:t>to </a:t>
            </a:r>
            <a:r>
              <a:rPr lang="en-US" dirty="0" smtClean="0">
                <a:solidFill>
                  <a:srgbClr val="FF0000"/>
                </a:solidFill>
                <a:latin typeface="Times New Roman" panose="02020603050405020304" pitchFamily="18" charset="0"/>
                <a:cs typeface="Times New Roman" panose="02020603050405020304" pitchFamily="18" charset="0"/>
              </a:rPr>
              <a:t>1/2 of </a:t>
            </a:r>
            <a:r>
              <a:rPr lang="en-US" i="1" dirty="0" smtClean="0">
                <a:solidFill>
                  <a:srgbClr val="FF0000"/>
                </a:solidFill>
                <a:latin typeface="Times New Roman" panose="02020603050405020304" pitchFamily="18" charset="0"/>
                <a:cs typeface="Times New Roman" panose="02020603050405020304" pitchFamily="18" charset="0"/>
              </a:rPr>
              <a:t>B</a:t>
            </a:r>
            <a:r>
              <a:rPr lang="en-US" i="1" baseline="-25000" dirty="0" smtClean="0">
                <a:solidFill>
                  <a:srgbClr val="FF0000"/>
                </a:solidFill>
                <a:latin typeface="Times New Roman" panose="02020603050405020304" pitchFamily="18" charset="0"/>
                <a:cs typeface="Times New Roman" panose="02020603050405020304" pitchFamily="18" charset="0"/>
              </a:rPr>
              <a:t>irr</a:t>
            </a:r>
            <a:r>
              <a:rPr lang="en-US" dirty="0" smtClean="0">
                <a:solidFill>
                  <a:srgbClr val="FF0000"/>
                </a:solidFill>
                <a:latin typeface="Times New Roman" panose="02020603050405020304" pitchFamily="18" charset="0"/>
                <a:cs typeface="Times New Roman" panose="02020603050405020304" pitchFamily="18" charset="0"/>
              </a:rPr>
              <a:t>.</a:t>
            </a:r>
          </a:p>
          <a:p>
            <a:pPr>
              <a:spcBef>
                <a:spcPts val="600"/>
              </a:spcBef>
            </a:pPr>
            <a:r>
              <a:rPr lang="en-US" dirty="0" smtClean="0">
                <a:latin typeface="Times New Roman" panose="02020603050405020304" pitchFamily="18" charset="0"/>
                <a:cs typeface="Times New Roman" panose="02020603050405020304" pitchFamily="18" charset="0"/>
              </a:rPr>
              <a:t>Which is correct? </a:t>
            </a:r>
          </a:p>
        </p:txBody>
      </p:sp>
      <p:grpSp>
        <p:nvGrpSpPr>
          <p:cNvPr id="7" name="Group 6"/>
          <p:cNvGrpSpPr/>
          <p:nvPr/>
        </p:nvGrpSpPr>
        <p:grpSpPr>
          <a:xfrm>
            <a:off x="65150" y="592729"/>
            <a:ext cx="2917700" cy="2557449"/>
            <a:chOff x="6096000" y="3276600"/>
            <a:chExt cx="2917700" cy="2557449"/>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17451" t="31163" r="25487" b="30233"/>
            <a:stretch/>
          </p:blipFill>
          <p:spPr>
            <a:xfrm>
              <a:off x="6096000" y="3276600"/>
              <a:ext cx="2917700" cy="2557449"/>
            </a:xfrm>
            <a:prstGeom prst="rect">
              <a:avLst/>
            </a:prstGeom>
          </p:spPr>
        </p:pic>
        <p:sp>
          <p:nvSpPr>
            <p:cNvPr id="9" name="TextBox 8"/>
            <p:cNvSpPr txBox="1"/>
            <p:nvPr/>
          </p:nvSpPr>
          <p:spPr>
            <a:xfrm>
              <a:off x="6893725" y="4386054"/>
              <a:ext cx="588303" cy="184666"/>
            </a:xfrm>
            <a:prstGeom prst="rect">
              <a:avLst/>
            </a:prstGeom>
            <a:noFill/>
          </p:spPr>
          <p:txBody>
            <a:bodyPr wrap="none" lIns="0" tIns="0" rIns="0" bIns="0" rtlCol="0">
              <a:spAutoFit/>
            </a:bodyPr>
            <a:lstStyle/>
            <a:p>
              <a:r>
                <a:rPr lang="en-US" sz="1200" b="1" dirty="0" smtClean="0">
                  <a:solidFill>
                    <a:srgbClr val="FF0000"/>
                  </a:solidFill>
                  <a:latin typeface="Times New Roman" panose="02020603050405020304" pitchFamily="18" charset="0"/>
                  <a:cs typeface="Times New Roman" panose="02020603050405020304" pitchFamily="18" charset="0"/>
                </a:rPr>
                <a:t>(~45 nm)</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543800" y="4974070"/>
              <a:ext cx="588303" cy="184666"/>
            </a:xfrm>
            <a:prstGeom prst="rect">
              <a:avLst/>
            </a:prstGeom>
            <a:noFill/>
          </p:spPr>
          <p:txBody>
            <a:bodyPr wrap="none" lIns="0" tIns="0" rIns="0" bIns="0" rtlCol="0">
              <a:spAutoFit/>
            </a:bodyPr>
            <a:lstStyle/>
            <a:p>
              <a:r>
                <a:rPr lang="en-US" sz="1200" b="1" dirty="0" smtClean="0">
                  <a:latin typeface="Times New Roman" panose="02020603050405020304" pitchFamily="18" charset="0"/>
                  <a:cs typeface="Times New Roman" panose="02020603050405020304" pitchFamily="18" charset="0"/>
                </a:rPr>
                <a:t>(~90 nm)</a:t>
              </a:r>
              <a:endParaRPr lang="en-US" sz="1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153400" y="3657600"/>
              <a:ext cx="588303" cy="184666"/>
            </a:xfrm>
            <a:prstGeom prst="rect">
              <a:avLst/>
            </a:prstGeom>
            <a:noFill/>
          </p:spPr>
          <p:txBody>
            <a:bodyPr wrap="none" lIns="0" tIns="0" rIns="0" bIns="0" rtlCol="0">
              <a:spAutoFit/>
            </a:bodyPr>
            <a:lstStyle/>
            <a:p>
              <a:r>
                <a:rPr lang="en-US" sz="1200" b="1" dirty="0" smtClean="0">
                  <a:solidFill>
                    <a:srgbClr val="00B050"/>
                  </a:solidFill>
                  <a:latin typeface="Times New Roman" panose="02020603050405020304" pitchFamily="18" charset="0"/>
                  <a:cs typeface="Times New Roman" panose="02020603050405020304" pitchFamily="18" charset="0"/>
                </a:rPr>
                <a:t>(~36 nm)</a:t>
              </a:r>
              <a:endParaRPr lang="en-US" sz="1200" b="1" dirty="0">
                <a:solidFill>
                  <a:srgbClr val="00B050"/>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6738052" y="5199052"/>
            <a:ext cx="2331672" cy="1077218"/>
          </a:xfrm>
          <a:prstGeom prst="rect">
            <a:avLst/>
          </a:prstGeom>
        </p:spPr>
        <p:txBody>
          <a:bodyPr wrap="square">
            <a:spAutoFit/>
          </a:bodyPr>
          <a:lstStyle/>
          <a:p>
            <a:r>
              <a:rPr lang="en-US" sz="1600" b="1" dirty="0" smtClean="0">
                <a:latin typeface="Times New Roman" panose="02020603050405020304" pitchFamily="18" charset="0"/>
                <a:cs typeface="Times New Roman" panose="02020603050405020304" pitchFamily="18" charset="0"/>
              </a:rPr>
              <a:t>An extrapolation gives: as mean grain size is reduced to ~20 nm, </a:t>
            </a:r>
            <a:r>
              <a:rPr lang="en-US" sz="1600" b="1" i="1" dirty="0" err="1" smtClean="0">
                <a:latin typeface="Times New Roman" panose="02020603050405020304" pitchFamily="18" charset="0"/>
                <a:cs typeface="Times New Roman" panose="02020603050405020304" pitchFamily="18" charset="0"/>
              </a:rPr>
              <a:t>B</a:t>
            </a:r>
            <a:r>
              <a:rPr lang="en-US" sz="1600" b="1" i="1" baseline="-25000" dirty="0" err="1" smtClean="0">
                <a:latin typeface="Times New Roman" panose="02020603050405020304" pitchFamily="18" charset="0"/>
                <a:cs typeface="Times New Roman" panose="02020603050405020304" pitchFamily="18" charset="0"/>
              </a:rPr>
              <a:t>p</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reaches 0.5</a:t>
            </a:r>
            <a:r>
              <a:rPr lang="en-US" sz="1600" b="1" i="1" dirty="0">
                <a:latin typeface="Times New Roman" panose="02020603050405020304" pitchFamily="18" charset="0"/>
                <a:cs typeface="Times New Roman" panose="02020603050405020304" pitchFamily="18" charset="0"/>
              </a:rPr>
              <a:t>B</a:t>
            </a:r>
            <a:r>
              <a:rPr lang="en-US" sz="1600" b="1" i="1" baseline="-25000" dirty="0">
                <a:latin typeface="Times New Roman" panose="02020603050405020304" pitchFamily="18" charset="0"/>
                <a:cs typeface="Times New Roman" panose="02020603050405020304" pitchFamily="18" charset="0"/>
              </a:rPr>
              <a:t>irr</a:t>
            </a:r>
            <a:r>
              <a:rPr lang="en-US" sz="1600" b="1" dirty="0">
                <a:latin typeface="Times New Roman" panose="02020603050405020304" pitchFamily="18" charset="0"/>
                <a:cs typeface="Times New Roman" panose="02020603050405020304" pitchFamily="18" charset="0"/>
              </a:rPr>
              <a:t>.</a:t>
            </a:r>
          </a:p>
        </p:txBody>
      </p:sp>
      <p:sp>
        <p:nvSpPr>
          <p:cNvPr id="17" name="Rectangle 16"/>
          <p:cNvSpPr/>
          <p:nvPr/>
        </p:nvSpPr>
        <p:spPr>
          <a:xfrm>
            <a:off x="116960" y="6477000"/>
            <a:ext cx="2495106" cy="338554"/>
          </a:xfrm>
          <a:prstGeom prst="rect">
            <a:avLst/>
          </a:prstGeom>
        </p:spPr>
        <p:txBody>
          <a:bodyPr wrap="square">
            <a:spAutoFit/>
          </a:bodyPr>
          <a:lstStyle/>
          <a:p>
            <a:r>
              <a:rPr lang="en-US" sz="1600" b="1" dirty="0" smtClean="0">
                <a:latin typeface="Times New Roman" panose="02020603050405020304" pitchFamily="18" charset="0"/>
                <a:cs typeface="Times New Roman" panose="02020603050405020304" pitchFamily="18" charset="0"/>
              </a:rPr>
              <a:t>Average grain size: 30 nm</a:t>
            </a:r>
            <a:endParaRPr lang="en-US" sz="1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38284" y="3419246"/>
            <a:ext cx="6929335"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do this, </a:t>
            </a:r>
            <a:r>
              <a:rPr lang="en-US" dirty="0" smtClean="0">
                <a:latin typeface="Times New Roman" panose="02020603050405020304" pitchFamily="18" charset="0"/>
                <a:cs typeface="Times New Roman" panose="02020603050405020304" pitchFamily="18" charset="0"/>
              </a:rPr>
              <a:t>heat </a:t>
            </a:r>
            <a:r>
              <a:rPr lang="en-US" dirty="0">
                <a:latin typeface="Times New Roman" panose="02020603050405020304" pitchFamily="18" charset="0"/>
                <a:cs typeface="Times New Roman" panose="02020603050405020304" pitchFamily="18" charset="0"/>
              </a:rPr>
              <a:t>treated </a:t>
            </a:r>
            <a:r>
              <a:rPr lang="en-US" dirty="0" smtClean="0">
                <a:latin typeface="Times New Roman" panose="02020603050405020304" pitchFamily="18" charset="0"/>
                <a:cs typeface="Times New Roman" panose="02020603050405020304" pitchFamily="18" charset="0"/>
              </a:rPr>
              <a:t>an internal oxidation strand with Nb-1Zr </a:t>
            </a:r>
            <a:r>
              <a:rPr lang="en-US" dirty="0">
                <a:latin typeface="Times New Roman" panose="02020603050405020304" pitchFamily="18" charset="0"/>
                <a:cs typeface="Times New Roman" panose="02020603050405020304" pitchFamily="18" charset="0"/>
              </a:rPr>
              <a:t>at </a:t>
            </a:r>
            <a:r>
              <a:rPr lang="en-US" dirty="0" smtClean="0">
                <a:latin typeface="Times New Roman" panose="02020603050405020304" pitchFamily="18" charset="0"/>
                <a:cs typeface="Times New Roman" panose="02020603050405020304" pitchFamily="18" charset="0"/>
              </a:rPr>
              <a:t>600C</a:t>
            </a:r>
            <a:r>
              <a:rPr lang="en-US" dirty="0">
                <a:latin typeface="Times New Roman" panose="02020603050405020304" pitchFamily="18" charset="0"/>
                <a:cs typeface="Times New Roman" panose="02020603050405020304" pitchFamily="18" charset="0"/>
              </a:rPr>
              <a:t>.</a:t>
            </a:r>
          </a:p>
        </p:txBody>
      </p:sp>
      <p:sp>
        <p:nvSpPr>
          <p:cNvPr id="12" name="Rectangle 11"/>
          <p:cNvSpPr/>
          <p:nvPr/>
        </p:nvSpPr>
        <p:spPr>
          <a:xfrm>
            <a:off x="2982850" y="2538682"/>
            <a:ext cx="3897152"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To find this out, we can measure </a:t>
            </a:r>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curves of a strand with even smaller grain size.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755066"/>
            <a:ext cx="2949156"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84" y="3788933"/>
            <a:ext cx="33147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4512"/>
          <a:stretch/>
        </p:blipFill>
        <p:spPr bwMode="auto">
          <a:xfrm>
            <a:off x="7056276" y="2268782"/>
            <a:ext cx="1459895" cy="160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738052" y="4005064"/>
            <a:ext cx="2190432" cy="1200329"/>
          </a:xfrm>
          <a:prstGeom prst="rect">
            <a:avLst/>
          </a:prstGeom>
          <a:solidFill>
            <a:schemeClr val="accent1"/>
          </a:solidFill>
        </p:spPr>
        <p:txBody>
          <a:bodyPr wrap="square" rtlCol="0">
            <a:spAutoFit/>
          </a:bodyPr>
          <a:lstStyle/>
          <a:p>
            <a:r>
              <a:rPr lang="en-US" dirty="0" smtClean="0"/>
              <a:t>If ZrO2 particles 10 nm OD, they must be separated by 40 nm to get </a:t>
            </a:r>
            <a:r>
              <a:rPr lang="en-US" dirty="0" smtClean="0"/>
              <a:t>Nb-1</a:t>
            </a:r>
            <a:r>
              <a:rPr lang="en-US" dirty="0" smtClean="0"/>
              <a:t>% </a:t>
            </a:r>
            <a:r>
              <a:rPr lang="en-US" dirty="0" smtClean="0"/>
              <a:t>Zr</a:t>
            </a:r>
            <a:endParaRPr lang="en-US" dirty="0"/>
          </a:p>
        </p:txBody>
      </p:sp>
    </p:spTree>
    <p:extLst>
      <p:ext uri="{BB962C8B-B14F-4D97-AF65-F5344CB8AC3E}">
        <p14:creationId xmlns:p14="http://schemas.microsoft.com/office/powerpoint/2010/main" val="4071764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Q6: Is Nb</a:t>
            </a:r>
            <a:r>
              <a:rPr lang="en-US" sz="3600" b="1" baseline="-25000" dirty="0" smtClean="0"/>
              <a:t>3</a:t>
            </a:r>
            <a:r>
              <a:rPr lang="en-US" sz="3600" b="1" dirty="0" smtClean="0"/>
              <a:t>Sn T margin too small for 16 T </a:t>
            </a:r>
            <a:r>
              <a:rPr lang="en-US" sz="3600" b="1" dirty="0" smtClean="0">
                <a:solidFill>
                  <a:schemeClr val="bg1"/>
                </a:solidFill>
              </a:rPr>
              <a:t>magnets?</a:t>
            </a:r>
            <a:endParaRPr lang="en-US" sz="3600" b="1" dirty="0">
              <a:solidFill>
                <a:schemeClr val="bg1"/>
              </a:solidFill>
            </a:endParaRPr>
          </a:p>
        </p:txBody>
      </p:sp>
      <p:sp>
        <p:nvSpPr>
          <p:cNvPr id="4" name="TextBox 3"/>
          <p:cNvSpPr txBox="1"/>
          <p:nvPr/>
        </p:nvSpPr>
        <p:spPr>
          <a:xfrm>
            <a:off x="5257800" y="3031851"/>
            <a:ext cx="3852334" cy="2616101"/>
          </a:xfrm>
          <a:prstGeom prst="rect">
            <a:avLst/>
          </a:prstGeom>
          <a:noFill/>
        </p:spPr>
        <p:txBody>
          <a:bodyPr wrap="square" rtlCol="0">
            <a:spAutoFit/>
          </a:bodyPr>
          <a:lstStyle/>
          <a:p>
            <a:r>
              <a:rPr lang="en-US" sz="1600" dirty="0" smtClean="0"/>
              <a:t>Q: But we know that higher </a:t>
            </a:r>
            <a:r>
              <a:rPr lang="en-US" sz="1600" i="1" dirty="0" smtClean="0"/>
              <a:t>J</a:t>
            </a:r>
            <a:r>
              <a:rPr lang="en-US" sz="1600" i="1" baseline="-25000" dirty="0" smtClean="0"/>
              <a:t>c</a:t>
            </a:r>
            <a:r>
              <a:rPr lang="en-US" sz="1600" i="1" dirty="0" smtClean="0"/>
              <a:t> </a:t>
            </a:r>
            <a:r>
              <a:rPr lang="en-US" sz="1600" dirty="0" smtClean="0"/>
              <a:t>makes a strand more unstable, right?</a:t>
            </a:r>
          </a:p>
          <a:p>
            <a:endParaRPr lang="en-US" sz="1600" dirty="0"/>
          </a:p>
          <a:p>
            <a:r>
              <a:rPr lang="en-US" sz="1600" dirty="0" smtClean="0"/>
              <a:t>A: This sort of instability is important of lower fields where </a:t>
            </a:r>
            <a:r>
              <a:rPr lang="en-US" sz="1600" i="1" dirty="0" smtClean="0"/>
              <a:t>J</a:t>
            </a:r>
            <a:r>
              <a:rPr lang="en-US" sz="1600" dirty="0" smtClean="0"/>
              <a:t> is much higher, and the energy storage (integrated heat capacity) is less than the energy due to the FJ (</a:t>
            </a:r>
            <a:r>
              <a:rPr lang="en-US" sz="1600" dirty="0" smtClean="0">
                <a:sym typeface="Symbol"/>
              </a:rPr>
              <a:t></a:t>
            </a:r>
            <a:r>
              <a:rPr lang="en-US" sz="1600" i="1" dirty="0" smtClean="0"/>
              <a:t>J</a:t>
            </a:r>
            <a:r>
              <a:rPr lang="en-US" sz="1600" i="1" baseline="-25000" dirty="0" smtClean="0"/>
              <a:t>c</a:t>
            </a:r>
            <a:r>
              <a:rPr lang="en-US" sz="1600" dirty="0" smtClean="0"/>
              <a:t>)</a:t>
            </a:r>
          </a:p>
          <a:p>
            <a:endParaRPr lang="en-US" sz="1600" dirty="0"/>
          </a:p>
          <a:p>
            <a:r>
              <a:rPr lang="en-US" sz="1600" dirty="0" smtClean="0"/>
              <a:t>Of course, small filaments are needed for lower field FJ stability</a:t>
            </a:r>
            <a:endParaRPr lang="en-US" sz="1600" dirty="0"/>
          </a:p>
        </p:txBody>
      </p:sp>
      <p:sp>
        <p:nvSpPr>
          <p:cNvPr id="5" name="TextBox 4"/>
          <p:cNvSpPr txBox="1"/>
          <p:nvPr/>
        </p:nvSpPr>
        <p:spPr>
          <a:xfrm>
            <a:off x="103011" y="5657671"/>
            <a:ext cx="8610600" cy="1200329"/>
          </a:xfrm>
          <a:prstGeom prst="rect">
            <a:avLst/>
          </a:prstGeom>
          <a:solidFill>
            <a:srgbClr val="FFFF00"/>
          </a:solidFill>
        </p:spPr>
        <p:txBody>
          <a:bodyPr wrap="square" rtlCol="0">
            <a:spAutoFit/>
          </a:bodyPr>
          <a:lstStyle/>
          <a:p>
            <a:r>
              <a:rPr lang="en-US" dirty="0" smtClean="0"/>
              <a:t>Overall Answer: Nb</a:t>
            </a:r>
            <a:r>
              <a:rPr lang="en-US" baseline="-25000" dirty="0" smtClean="0"/>
              <a:t>3</a:t>
            </a:r>
            <a:r>
              <a:rPr lang="en-US" dirty="0" smtClean="0"/>
              <a:t>Sn high field margin is a function of </a:t>
            </a:r>
            <a:r>
              <a:rPr lang="en-US" i="1" dirty="0" smtClean="0"/>
              <a:t>B</a:t>
            </a:r>
            <a:r>
              <a:rPr lang="en-US" dirty="0" smtClean="0"/>
              <a:t> and </a:t>
            </a:r>
            <a:r>
              <a:rPr lang="en-US" i="1" dirty="0" smtClean="0"/>
              <a:t>I/</a:t>
            </a:r>
            <a:r>
              <a:rPr lang="en-US" i="1" dirty="0" err="1" smtClean="0"/>
              <a:t>I</a:t>
            </a:r>
            <a:r>
              <a:rPr lang="en-US" i="1" baseline="-25000" dirty="0" err="1" smtClean="0"/>
              <a:t>c</a:t>
            </a:r>
            <a:endParaRPr lang="en-US" i="1" baseline="-25000" dirty="0" smtClean="0"/>
          </a:p>
          <a:p>
            <a:endParaRPr lang="en-US" dirty="0"/>
          </a:p>
          <a:p>
            <a:r>
              <a:rPr lang="en-US" dirty="0" smtClean="0"/>
              <a:t>Higher </a:t>
            </a:r>
            <a:r>
              <a:rPr lang="en-US" i="1" dirty="0" smtClean="0"/>
              <a:t>J</a:t>
            </a:r>
            <a:r>
              <a:rPr lang="en-US" i="1" baseline="-25000" dirty="0" smtClean="0"/>
              <a:t>c</a:t>
            </a:r>
            <a:r>
              <a:rPr lang="en-US" dirty="0" smtClean="0"/>
              <a:t> can help achieve higher margin , with some </a:t>
            </a:r>
            <a:r>
              <a:rPr lang="en-US" i="1" dirty="0" smtClean="0"/>
              <a:t>J</a:t>
            </a:r>
            <a:r>
              <a:rPr lang="en-US" i="1" baseline="-25000" dirty="0" smtClean="0"/>
              <a:t>c</a:t>
            </a:r>
            <a:r>
              <a:rPr lang="en-US" dirty="0" smtClean="0"/>
              <a:t> going to performance, and some to lower </a:t>
            </a:r>
            <a:r>
              <a:rPr lang="en-US" i="1" dirty="0" smtClean="0"/>
              <a:t>I/</a:t>
            </a:r>
            <a:r>
              <a:rPr lang="en-US" i="1" dirty="0" err="1" smtClean="0"/>
              <a:t>I</a:t>
            </a:r>
            <a:r>
              <a:rPr lang="en-US" i="1" baseline="-25000" dirty="0" err="1" smtClean="0"/>
              <a:t>c</a:t>
            </a:r>
            <a:r>
              <a:rPr lang="en-US" dirty="0" smtClean="0"/>
              <a:t> and thus increased margin</a:t>
            </a:r>
            <a:endParaRPr lang="en-U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6496" y="2741515"/>
            <a:ext cx="31146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93" y="3407834"/>
            <a:ext cx="3925054" cy="525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12807" y="719202"/>
            <a:ext cx="2230594" cy="197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723" t="1" r="33479" b="-50864"/>
          <a:stretch/>
        </p:blipFill>
        <p:spPr bwMode="auto">
          <a:xfrm>
            <a:off x="-250331" y="3887279"/>
            <a:ext cx="3808328" cy="10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6496" y="4607723"/>
            <a:ext cx="4634960" cy="923330"/>
          </a:xfrm>
          <a:prstGeom prst="rect">
            <a:avLst/>
          </a:prstGeom>
          <a:solidFill>
            <a:srgbClr val="00B050"/>
          </a:solidFill>
        </p:spPr>
        <p:txBody>
          <a:bodyPr wrap="square" rtlCol="0">
            <a:spAutoFit/>
          </a:bodyPr>
          <a:lstStyle/>
          <a:p>
            <a:r>
              <a:rPr lang="en-US" dirty="0" smtClean="0"/>
              <a:t>If at 14 T, we are at 82% </a:t>
            </a:r>
            <a:r>
              <a:rPr lang="en-US" i="1" dirty="0" err="1" smtClean="0"/>
              <a:t>I</a:t>
            </a:r>
            <a:r>
              <a:rPr lang="en-US" i="1" baseline="-25000" dirty="0" err="1" smtClean="0"/>
              <a:t>op</a:t>
            </a:r>
            <a:r>
              <a:rPr lang="en-US" dirty="0" smtClean="0"/>
              <a:t>, then at 16 T, </a:t>
            </a:r>
            <a:r>
              <a:rPr lang="en-US" i="1" dirty="0" err="1" smtClean="0"/>
              <a:t>T</a:t>
            </a:r>
            <a:r>
              <a:rPr lang="en-US" i="1" baseline="-25000" dirty="0" err="1" smtClean="0"/>
              <a:t>margin</a:t>
            </a:r>
            <a:r>
              <a:rPr lang="en-US" dirty="0" smtClean="0"/>
              <a:t> is reduced by 18%. Or, to keep </a:t>
            </a:r>
            <a:r>
              <a:rPr lang="en-US" i="1" dirty="0" err="1" smtClean="0"/>
              <a:t>T</a:t>
            </a:r>
            <a:r>
              <a:rPr lang="en-US" i="1" baseline="-25000" dirty="0" err="1" smtClean="0"/>
              <a:t>margin</a:t>
            </a:r>
            <a:r>
              <a:rPr lang="en-US" dirty="0" smtClean="0"/>
              <a:t>, </a:t>
            </a:r>
            <a:r>
              <a:rPr lang="en-US" i="1" dirty="0" err="1" smtClean="0"/>
              <a:t>I</a:t>
            </a:r>
            <a:r>
              <a:rPr lang="en-US" i="1" baseline="-25000" dirty="0" err="1" smtClean="0"/>
              <a:t>op</a:t>
            </a:r>
            <a:r>
              <a:rPr lang="en-US" i="1" dirty="0" smtClean="0"/>
              <a:t>/</a:t>
            </a:r>
            <a:r>
              <a:rPr lang="en-US" i="1" dirty="0" err="1" smtClean="0"/>
              <a:t>I</a:t>
            </a:r>
            <a:r>
              <a:rPr lang="en-US" i="1" baseline="-25000" dirty="0" err="1" smtClean="0"/>
              <a:t>c</a:t>
            </a:r>
            <a:r>
              <a:rPr lang="en-US" dirty="0" smtClean="0"/>
              <a:t> reduced 4%</a:t>
            </a:r>
            <a:endParaRPr lang="en-US" dirty="0"/>
          </a:p>
        </p:txBody>
      </p:sp>
      <p:sp>
        <p:nvSpPr>
          <p:cNvPr id="7" name="TextBox 6"/>
          <p:cNvSpPr txBox="1"/>
          <p:nvPr/>
        </p:nvSpPr>
        <p:spPr>
          <a:xfrm>
            <a:off x="3403080" y="1007533"/>
            <a:ext cx="1005231" cy="369332"/>
          </a:xfrm>
          <a:prstGeom prst="rect">
            <a:avLst/>
          </a:prstGeom>
          <a:noFill/>
        </p:spPr>
        <p:txBody>
          <a:bodyPr wrap="square" rtlCol="0">
            <a:spAutoFit/>
          </a:bodyPr>
          <a:lstStyle/>
          <a:p>
            <a:r>
              <a:rPr lang="en-US" dirty="0" smtClean="0"/>
              <a:t>IWASA</a:t>
            </a:r>
            <a:endParaRPr lang="en-US" dirty="0"/>
          </a:p>
        </p:txBody>
      </p:sp>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762000"/>
            <a:ext cx="2112806" cy="197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579056" y="762000"/>
            <a:ext cx="4495800" cy="2492990"/>
          </a:xfrm>
          <a:prstGeom prst="rect">
            <a:avLst/>
          </a:prstGeom>
          <a:noFill/>
        </p:spPr>
        <p:txBody>
          <a:bodyPr wrap="square" rtlCol="0">
            <a:spAutoFit/>
          </a:bodyPr>
          <a:lstStyle/>
          <a:p>
            <a:r>
              <a:rPr lang="en-US" dirty="0" smtClean="0"/>
              <a:t>Disturbances can cause a temperature rise, </a:t>
            </a:r>
            <a:r>
              <a:rPr lang="en-US" dirty="0" smtClean="0">
                <a:sym typeface="Symbol"/>
              </a:rPr>
              <a:t></a:t>
            </a:r>
            <a:r>
              <a:rPr lang="en-US" i="1" dirty="0" smtClean="0">
                <a:sym typeface="Symbol"/>
              </a:rPr>
              <a:t>T</a:t>
            </a:r>
          </a:p>
          <a:p>
            <a:endParaRPr lang="en-US" sz="1000" dirty="0">
              <a:sym typeface="Symbol"/>
            </a:endParaRPr>
          </a:p>
          <a:p>
            <a:r>
              <a:rPr lang="en-US" dirty="0" smtClean="0">
                <a:sym typeface="Symbol"/>
              </a:rPr>
              <a:t>If </a:t>
            </a:r>
            <a:r>
              <a:rPr lang="en-US" i="1" dirty="0" smtClean="0">
                <a:sym typeface="Symbol"/>
              </a:rPr>
              <a:t>T</a:t>
            </a:r>
            <a:r>
              <a:rPr lang="en-US" dirty="0" smtClean="0">
                <a:sym typeface="Symbol"/>
              </a:rPr>
              <a:t> &gt; </a:t>
            </a:r>
            <a:r>
              <a:rPr lang="en-US" i="1" dirty="0" err="1" smtClean="0">
                <a:sym typeface="Symbol"/>
              </a:rPr>
              <a:t>T</a:t>
            </a:r>
            <a:r>
              <a:rPr lang="en-US" i="1" baseline="-25000" dirty="0" err="1" smtClean="0">
                <a:sym typeface="Symbol"/>
              </a:rPr>
              <a:t>cs</a:t>
            </a:r>
            <a:r>
              <a:rPr lang="en-US" i="1" dirty="0" smtClean="0">
                <a:sym typeface="Symbol"/>
              </a:rPr>
              <a:t>-T</a:t>
            </a:r>
            <a:r>
              <a:rPr lang="en-US" i="1" baseline="-25000" dirty="0" smtClean="0">
                <a:sym typeface="Symbol"/>
              </a:rPr>
              <a:t>op</a:t>
            </a:r>
            <a:r>
              <a:rPr lang="en-US" dirty="0" smtClean="0">
                <a:sym typeface="Symbol"/>
              </a:rPr>
              <a:t>, current will be shared to the matrix, and the strand will quench</a:t>
            </a:r>
          </a:p>
          <a:p>
            <a:endParaRPr lang="en-US" sz="1000" dirty="0">
              <a:sym typeface="Symbol"/>
            </a:endParaRPr>
          </a:p>
          <a:p>
            <a:r>
              <a:rPr lang="en-US" dirty="0" smtClean="0">
                <a:sym typeface="Symbol"/>
              </a:rPr>
              <a:t>Since </a:t>
            </a:r>
            <a:r>
              <a:rPr lang="en-US" i="1" dirty="0" smtClean="0">
                <a:sym typeface="Symbol"/>
              </a:rPr>
              <a:t>T</a:t>
            </a:r>
            <a:r>
              <a:rPr lang="en-US" i="1" baseline="-25000" dirty="0" smtClean="0">
                <a:sym typeface="Symbol"/>
              </a:rPr>
              <a:t>c</a:t>
            </a:r>
            <a:r>
              <a:rPr lang="en-US" i="1" dirty="0" smtClean="0">
                <a:sym typeface="Symbol"/>
              </a:rPr>
              <a:t> </a:t>
            </a:r>
            <a:r>
              <a:rPr lang="en-US" dirty="0" smtClean="0">
                <a:sym typeface="Symbol"/>
              </a:rPr>
              <a:t>(thus </a:t>
            </a:r>
            <a:r>
              <a:rPr lang="en-US" i="1" dirty="0" err="1" smtClean="0">
                <a:sym typeface="Symbol"/>
              </a:rPr>
              <a:t>T</a:t>
            </a:r>
            <a:r>
              <a:rPr lang="en-US" i="1" baseline="-25000" dirty="0" err="1" smtClean="0">
                <a:sym typeface="Symbol"/>
              </a:rPr>
              <a:t>cs</a:t>
            </a:r>
            <a:r>
              <a:rPr lang="en-US" dirty="0" smtClean="0">
                <a:sym typeface="Symbol"/>
              </a:rPr>
              <a:t>)  as </a:t>
            </a:r>
            <a:r>
              <a:rPr lang="en-US" i="1" dirty="0" smtClean="0">
                <a:sym typeface="Symbol"/>
              </a:rPr>
              <a:t>B </a:t>
            </a:r>
            <a:r>
              <a:rPr lang="en-US" dirty="0" smtClean="0">
                <a:sym typeface="Symbol"/>
              </a:rPr>
              <a:t>, any strand has less “margin” at higher </a:t>
            </a:r>
            <a:r>
              <a:rPr lang="en-US" i="1" dirty="0" smtClean="0">
                <a:sym typeface="Symbol"/>
              </a:rPr>
              <a:t>B</a:t>
            </a:r>
            <a:r>
              <a:rPr lang="en-US" dirty="0" smtClean="0">
                <a:sym typeface="Symbol"/>
              </a:rPr>
              <a:t>, all else being equal</a:t>
            </a:r>
          </a:p>
          <a:p>
            <a:endParaRPr lang="en-US" sz="1000" dirty="0">
              <a:sym typeface="Symbol"/>
            </a:endParaRPr>
          </a:p>
          <a:p>
            <a:r>
              <a:rPr lang="en-US" dirty="0"/>
              <a:t>Question: Is our margin at 16 T too small?</a:t>
            </a:r>
          </a:p>
          <a:p>
            <a:endParaRPr lang="en-US" dirty="0"/>
          </a:p>
        </p:txBody>
      </p:sp>
      <p:sp>
        <p:nvSpPr>
          <p:cNvPr id="9" name="Right Arrow 8"/>
          <p:cNvSpPr/>
          <p:nvPr/>
        </p:nvSpPr>
        <p:spPr>
          <a:xfrm rot="6569542">
            <a:off x="4044836" y="3612585"/>
            <a:ext cx="1352105" cy="283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9" cstate="email">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9056" y="761197"/>
            <a:ext cx="4495800" cy="213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49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8" y="188640"/>
            <a:ext cx="8419964" cy="576064"/>
          </a:xfrm>
        </p:spPr>
        <p:txBody>
          <a:bodyPr/>
          <a:lstStyle/>
          <a:p>
            <a:r>
              <a:rPr lang="en-US" dirty="0" smtClean="0"/>
              <a:t>Nb</a:t>
            </a:r>
            <a:r>
              <a:rPr lang="en-US" baseline="-25000" dirty="0" smtClean="0"/>
              <a:t>3</a:t>
            </a:r>
            <a:r>
              <a:rPr lang="en-US" dirty="0" smtClean="0"/>
              <a:t>Sn based Conductor Options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09" y="1088740"/>
            <a:ext cx="6304273" cy="458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482" y="1268760"/>
            <a:ext cx="2338875" cy="178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47557"/>
            <a:ext cx="6588224" cy="121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1230" y="3052400"/>
            <a:ext cx="2338875" cy="175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18482" y="5049180"/>
            <a:ext cx="2321623" cy="369332"/>
          </a:xfrm>
          <a:prstGeom prst="rect">
            <a:avLst/>
          </a:prstGeom>
          <a:noFill/>
        </p:spPr>
        <p:txBody>
          <a:bodyPr wrap="square" rtlCol="0">
            <a:spAutoFit/>
          </a:bodyPr>
          <a:lstStyle/>
          <a:p>
            <a:r>
              <a:rPr lang="en-US" dirty="0" smtClean="0"/>
              <a:t>Bruker PIT Conductor</a:t>
            </a:r>
            <a:endParaRPr lang="en-US" dirty="0"/>
          </a:p>
        </p:txBody>
      </p:sp>
      <p:sp>
        <p:nvSpPr>
          <p:cNvPr id="6" name="Rectangle 5"/>
          <p:cNvSpPr/>
          <p:nvPr/>
        </p:nvSpPr>
        <p:spPr>
          <a:xfrm>
            <a:off x="6588224" y="5647557"/>
            <a:ext cx="2555776" cy="1200329"/>
          </a:xfrm>
          <a:prstGeom prst="rect">
            <a:avLst/>
          </a:prstGeom>
          <a:solidFill>
            <a:srgbClr val="FFC000"/>
          </a:solidFill>
        </p:spPr>
        <p:txBody>
          <a:bodyPr wrap="square">
            <a:spAutoFit/>
          </a:bodyPr>
          <a:lstStyle/>
          <a:p>
            <a:r>
              <a:rPr lang="en-US" dirty="0">
                <a:latin typeface="+mj-lt"/>
              </a:rPr>
              <a:t>At 15 T </a:t>
            </a:r>
            <a:r>
              <a:rPr lang="en-US" i="1" dirty="0">
                <a:latin typeface="+mj-lt"/>
              </a:rPr>
              <a:t>J</a:t>
            </a:r>
            <a:r>
              <a:rPr lang="en-US" i="1" baseline="-25000" dirty="0">
                <a:latin typeface="+mj-lt"/>
              </a:rPr>
              <a:t>c</a:t>
            </a:r>
            <a:r>
              <a:rPr lang="en-US" dirty="0">
                <a:latin typeface="+mj-lt"/>
              </a:rPr>
              <a:t> is 2700 A/mm</a:t>
            </a:r>
            <a:r>
              <a:rPr lang="en-US" baseline="30000" dirty="0">
                <a:latin typeface="+mj-lt"/>
              </a:rPr>
              <a:t>2</a:t>
            </a:r>
            <a:r>
              <a:rPr lang="en-US" dirty="0">
                <a:latin typeface="+mj-lt"/>
              </a:rPr>
              <a:t>, </a:t>
            </a:r>
            <a:r>
              <a:rPr lang="en-US" i="1" dirty="0" err="1" smtClean="0">
                <a:latin typeface="+mj-lt"/>
              </a:rPr>
              <a:t>J</a:t>
            </a:r>
            <a:r>
              <a:rPr lang="en-US" i="1" baseline="-25000" dirty="0" err="1" smtClean="0">
                <a:latin typeface="+mj-lt"/>
              </a:rPr>
              <a:t>nonCu</a:t>
            </a:r>
            <a:r>
              <a:rPr lang="en-US" dirty="0" smtClean="0">
                <a:latin typeface="+mj-lt"/>
              </a:rPr>
              <a:t> </a:t>
            </a:r>
            <a:r>
              <a:rPr lang="en-US" dirty="0">
                <a:latin typeface="+mj-lt"/>
              </a:rPr>
              <a:t>(RRP) = 1600 A/mm</a:t>
            </a:r>
            <a:r>
              <a:rPr lang="en-US" baseline="30000" dirty="0">
                <a:latin typeface="+mj-lt"/>
              </a:rPr>
              <a:t>2</a:t>
            </a:r>
            <a:r>
              <a:rPr lang="en-US" dirty="0">
                <a:latin typeface="+mj-lt"/>
              </a:rPr>
              <a:t>, and Tube/PIT 1350 A/mm</a:t>
            </a:r>
            <a:r>
              <a:rPr lang="en-US" baseline="30000" dirty="0">
                <a:latin typeface="+mj-lt"/>
              </a:rPr>
              <a:t>2</a:t>
            </a:r>
          </a:p>
        </p:txBody>
      </p:sp>
    </p:spTree>
    <p:extLst>
      <p:ext uri="{BB962C8B-B14F-4D97-AF65-F5344CB8AC3E}">
        <p14:creationId xmlns:p14="http://schemas.microsoft.com/office/powerpoint/2010/main" val="374995420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296652"/>
            <a:ext cx="8640960" cy="551148"/>
          </a:xfrm>
        </p:spPr>
        <p:txBody>
          <a:bodyPr/>
          <a:lstStyle/>
          <a:p>
            <a:r>
              <a:rPr lang="en-US" sz="3200" dirty="0" smtClean="0"/>
              <a:t>Q7: Can we realize this in a multifilamentary ternary?</a:t>
            </a:r>
            <a:endParaRPr lang="en-US" sz="3200" dirty="0"/>
          </a:p>
        </p:txBody>
      </p:sp>
      <p:sp>
        <p:nvSpPr>
          <p:cNvPr id="3" name="Content Placeholder 2"/>
          <p:cNvSpPr>
            <a:spLocks noGrp="1"/>
          </p:cNvSpPr>
          <p:nvPr>
            <p:ph idx="1"/>
          </p:nvPr>
        </p:nvSpPr>
        <p:spPr>
          <a:xfrm>
            <a:off x="611560" y="1484784"/>
            <a:ext cx="7772400" cy="4114800"/>
          </a:xfrm>
        </p:spPr>
        <p:txBody>
          <a:bodyPr/>
          <a:lstStyle/>
          <a:p>
            <a:r>
              <a:rPr lang="en-US" dirty="0" smtClean="0"/>
              <a:t>We will show below our progress on multifilamentary strands</a:t>
            </a:r>
          </a:p>
          <a:p>
            <a:r>
              <a:rPr lang="en-US" dirty="0" smtClean="0"/>
              <a:t>Ternaries are now being pursued, and we have several promising designs</a:t>
            </a:r>
            <a:endParaRPr lang="en-US" dirty="0"/>
          </a:p>
        </p:txBody>
      </p:sp>
    </p:spTree>
    <p:extLst>
      <p:ext uri="{BB962C8B-B14F-4D97-AF65-F5344CB8AC3E}">
        <p14:creationId xmlns:p14="http://schemas.microsoft.com/office/powerpoint/2010/main" val="264846710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10" y="1952836"/>
            <a:ext cx="2592288" cy="923330"/>
          </a:xfrm>
          <a:prstGeom prst="rect">
            <a:avLst/>
          </a:prstGeom>
        </p:spPr>
        <p:txBody>
          <a:bodyPr wrap="square">
            <a:spAutoFit/>
          </a:bodyPr>
          <a:lstStyle/>
          <a:p>
            <a:r>
              <a:rPr lang="en-US" dirty="0">
                <a:latin typeface="+mj-lt"/>
              </a:rPr>
              <a:t>Transport layer </a:t>
            </a:r>
            <a:r>
              <a:rPr lang="en-US" i="1" dirty="0">
                <a:latin typeface="+mj-lt"/>
              </a:rPr>
              <a:t>J</a:t>
            </a:r>
            <a:r>
              <a:rPr lang="en-US" i="1" baseline="-25000" dirty="0">
                <a:latin typeface="+mj-lt"/>
              </a:rPr>
              <a:t>c</a:t>
            </a:r>
            <a:r>
              <a:rPr lang="en-US" dirty="0">
                <a:latin typeface="+mj-lt"/>
              </a:rPr>
              <a:t> and magnetic layer </a:t>
            </a:r>
            <a:r>
              <a:rPr lang="en-US" i="1" dirty="0">
                <a:latin typeface="+mj-lt"/>
              </a:rPr>
              <a:t>J</a:t>
            </a:r>
            <a:r>
              <a:rPr lang="en-US" i="1" baseline="-25000" dirty="0">
                <a:latin typeface="+mj-lt"/>
              </a:rPr>
              <a:t>c</a:t>
            </a:r>
            <a:r>
              <a:rPr lang="en-US" dirty="0">
                <a:latin typeface="+mj-lt"/>
              </a:rPr>
              <a:t> of the </a:t>
            </a:r>
            <a:r>
              <a:rPr lang="en-US" dirty="0" err="1">
                <a:latin typeface="+mj-lt"/>
              </a:rPr>
              <a:t>subelements</a:t>
            </a:r>
            <a:endParaRPr lang="en-US" dirty="0">
              <a:latin typeface="+mj-lt"/>
            </a:endParaRPr>
          </a:p>
        </p:txBody>
      </p:sp>
      <p:cxnSp>
        <p:nvCxnSpPr>
          <p:cNvPr id="4" name="Straight Connector 3"/>
          <p:cNvCxnSpPr/>
          <p:nvPr/>
        </p:nvCxnSpPr>
        <p:spPr bwMode="auto">
          <a:xfrm flipV="1">
            <a:off x="5787121" y="3032956"/>
            <a:ext cx="0" cy="1476164"/>
          </a:xfrm>
          <a:prstGeom prst="line">
            <a:avLst/>
          </a:prstGeom>
          <a:solidFill>
            <a:schemeClr val="accent1"/>
          </a:solidFill>
          <a:ln w="25400" cap="flat" cmpd="sng" algn="ctr">
            <a:solidFill>
              <a:srgbClr val="FF0000"/>
            </a:solidFill>
            <a:prstDash val="solid"/>
            <a:round/>
            <a:headEnd type="none" w="med" len="med"/>
            <a:tailEnd type="none" w="med" len="med"/>
          </a:ln>
          <a:effectLst/>
        </p:spPr>
      </p:cxnSp>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820" y="453651"/>
            <a:ext cx="5954216" cy="51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bwMode="auto">
          <a:xfrm flipV="1">
            <a:off x="7803345" y="3178713"/>
            <a:ext cx="0" cy="1476164"/>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1" name="Straight Arrow Connector 10"/>
          <p:cNvCxnSpPr/>
          <p:nvPr/>
        </p:nvCxnSpPr>
        <p:spPr bwMode="auto">
          <a:xfrm flipH="1">
            <a:off x="3986806" y="3916795"/>
            <a:ext cx="3816537" cy="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7" name="Title 1"/>
          <p:cNvSpPr txBox="1">
            <a:spLocks/>
          </p:cNvSpPr>
          <p:nvPr/>
        </p:nvSpPr>
        <p:spPr>
          <a:xfrm>
            <a:off x="-180528" y="296652"/>
            <a:ext cx="3546140" cy="551148"/>
          </a:xfrm>
          <a:prstGeom prst="rect">
            <a:avLst/>
          </a:prstGeom>
        </p:spPr>
        <p:txBody>
          <a:bodyPr/>
          <a:lstStyle>
            <a:lvl1pPr marL="342900" indent="-342900" algn="ctr" defTabSz="-13873163" rtl="0" eaLnBrk="0" fontAlgn="base" hangingPunct="0">
              <a:spcBef>
                <a:spcPct val="0"/>
              </a:spcBef>
              <a:spcAft>
                <a:spcPct val="0"/>
              </a:spcAft>
              <a:defRPr sz="4400">
                <a:solidFill>
                  <a:schemeClr val="tx2"/>
                </a:solidFill>
                <a:latin typeface="Trebuchet MS" pitchFamily="34" charset="0"/>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rebuchet MS" pitchFamily="34" charset="0"/>
              </a:defRPr>
            </a:lvl2pPr>
            <a:lvl3pPr marL="342900" indent="-342900" algn="ctr" defTabSz="-13873163" rtl="0" eaLnBrk="0" fontAlgn="base" hangingPunct="0">
              <a:spcBef>
                <a:spcPct val="0"/>
              </a:spcBef>
              <a:spcAft>
                <a:spcPct val="0"/>
              </a:spcAft>
              <a:defRPr sz="4400">
                <a:solidFill>
                  <a:schemeClr val="tx2"/>
                </a:solidFill>
                <a:latin typeface="Trebuchet MS" pitchFamily="34" charset="0"/>
              </a:defRPr>
            </a:lvl3pPr>
            <a:lvl4pPr marL="342900" indent="-342900" algn="ctr" defTabSz="-13873163" rtl="0" eaLnBrk="0" fontAlgn="base" hangingPunct="0">
              <a:spcBef>
                <a:spcPct val="0"/>
              </a:spcBef>
              <a:spcAft>
                <a:spcPct val="0"/>
              </a:spcAft>
              <a:defRPr sz="4400">
                <a:solidFill>
                  <a:schemeClr val="tx2"/>
                </a:solidFill>
                <a:latin typeface="Trebuchet MS" pitchFamily="34" charset="0"/>
              </a:defRPr>
            </a:lvl4pPr>
            <a:lvl5pPr marL="342900" indent="-342900" algn="ctr" defTabSz="-13873163" rtl="0" eaLnBrk="0" fontAlgn="base" hangingPunct="0">
              <a:spcBef>
                <a:spcPct val="0"/>
              </a:spcBef>
              <a:spcAft>
                <a:spcPct val="0"/>
              </a:spcAft>
              <a:defRPr sz="4400">
                <a:solidFill>
                  <a:schemeClr val="tx2"/>
                </a:solidFill>
                <a:latin typeface="Trebuchet MS" pitchFamily="34" charset="0"/>
              </a:defRPr>
            </a:lvl5pPr>
            <a:lvl6pPr marL="457200" algn="ctr" eaLnBrk="1" fontAlgn="base" hangingPunct="1">
              <a:spcBef>
                <a:spcPct val="0"/>
              </a:spcBef>
              <a:spcAft>
                <a:spcPct val="0"/>
              </a:spcAft>
              <a:defRPr sz="4400">
                <a:solidFill>
                  <a:schemeClr val="tx2">
                    <a:alpha val="100000"/>
                  </a:schemeClr>
                </a:solidFill>
                <a:latin typeface="Times New Roman"/>
              </a:defRPr>
            </a:lvl6pPr>
            <a:lvl7pPr marL="914400" algn="ctr" eaLnBrk="1" fontAlgn="base" hangingPunct="1">
              <a:spcBef>
                <a:spcPct val="0"/>
              </a:spcBef>
              <a:spcAft>
                <a:spcPct val="0"/>
              </a:spcAft>
              <a:defRPr sz="4400">
                <a:solidFill>
                  <a:schemeClr val="tx2">
                    <a:alpha val="100000"/>
                  </a:schemeClr>
                </a:solidFill>
                <a:latin typeface="Times New Roman"/>
              </a:defRPr>
            </a:lvl7pPr>
            <a:lvl8pPr marL="1371600" algn="ctr" eaLnBrk="1" fontAlgn="base" hangingPunct="1">
              <a:spcBef>
                <a:spcPct val="0"/>
              </a:spcBef>
              <a:spcAft>
                <a:spcPct val="0"/>
              </a:spcAft>
              <a:defRPr sz="4400">
                <a:solidFill>
                  <a:schemeClr val="tx2">
                    <a:alpha val="100000"/>
                  </a:schemeClr>
                </a:solidFill>
                <a:latin typeface="Times New Roman"/>
              </a:defRPr>
            </a:lvl8pPr>
            <a:lvl9pPr marL="1828800" algn="ctr" eaLnBrk="1" fontAlgn="base" hangingPunct="1">
              <a:spcBef>
                <a:spcPct val="0"/>
              </a:spcBef>
              <a:spcAft>
                <a:spcPct val="0"/>
              </a:spcAft>
              <a:defRPr sz="4400">
                <a:solidFill>
                  <a:schemeClr val="tx2">
                    <a:alpha val="100000"/>
                  </a:schemeClr>
                </a:solidFill>
                <a:latin typeface="Times New Roman"/>
              </a:defRPr>
            </a:lvl9pPr>
          </a:lstStyle>
          <a:p>
            <a:r>
              <a:rPr lang="en-US" sz="3200" kern="0" dirty="0" smtClean="0"/>
              <a:t>Results for a Binary </a:t>
            </a:r>
            <a:r>
              <a:rPr lang="en-US" sz="3200" kern="0" dirty="0" err="1" smtClean="0"/>
              <a:t>subelement</a:t>
            </a:r>
            <a:endParaRPr lang="en-US" sz="3200" kern="0" dirty="0"/>
          </a:p>
        </p:txBody>
      </p:sp>
      <p:sp>
        <p:nvSpPr>
          <p:cNvPr id="3" name="TextBox 2"/>
          <p:cNvSpPr txBox="1"/>
          <p:nvPr/>
        </p:nvSpPr>
        <p:spPr>
          <a:xfrm>
            <a:off x="96426" y="3609020"/>
            <a:ext cx="2839110" cy="2308324"/>
          </a:xfrm>
          <a:prstGeom prst="rect">
            <a:avLst/>
          </a:prstGeom>
          <a:noFill/>
        </p:spPr>
        <p:txBody>
          <a:bodyPr wrap="square" rtlCol="0">
            <a:spAutoFit/>
          </a:bodyPr>
          <a:lstStyle/>
          <a:p>
            <a:r>
              <a:rPr lang="en-US" dirty="0" smtClean="0">
                <a:latin typeface="+mj-lt"/>
              </a:rPr>
              <a:t>So, </a:t>
            </a:r>
          </a:p>
          <a:p>
            <a:pPr marL="285750" indent="-285750">
              <a:buFont typeface="Arial" panose="020B0604020202020204" pitchFamily="34" charset="0"/>
              <a:buChar char="•"/>
            </a:pPr>
            <a:r>
              <a:rPr lang="en-US" dirty="0" smtClean="0">
                <a:latin typeface="+mj-lt"/>
              </a:rPr>
              <a:t>first we must translate this result into a multifilament</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smtClean="0">
                <a:latin typeface="+mj-lt"/>
              </a:rPr>
              <a:t>Then we must realize this in a ternary alloy strand</a:t>
            </a:r>
            <a:endParaRPr lang="en-US" dirty="0">
              <a:latin typeface="+mj-lt"/>
            </a:endParaRPr>
          </a:p>
        </p:txBody>
      </p:sp>
    </p:spTree>
    <p:extLst>
      <p:ext uri="{BB962C8B-B14F-4D97-AF65-F5344CB8AC3E}">
        <p14:creationId xmlns:p14="http://schemas.microsoft.com/office/powerpoint/2010/main" val="1674973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72400" cy="1143000"/>
          </a:xfrm>
        </p:spPr>
        <p:txBody>
          <a:bodyPr/>
          <a:lstStyle/>
          <a:p>
            <a:r>
              <a:rPr lang="en-US" sz="3200" dirty="0" smtClean="0"/>
              <a:t>Factors which Influence A15 grain size in the internal oxidation method</a:t>
            </a:r>
            <a:endParaRPr lang="en-US" sz="3200" dirty="0"/>
          </a:p>
        </p:txBody>
      </p:sp>
      <p:sp>
        <p:nvSpPr>
          <p:cNvPr id="3" name="Content Placeholder 2"/>
          <p:cNvSpPr>
            <a:spLocks noGrp="1"/>
          </p:cNvSpPr>
          <p:nvPr>
            <p:ph idx="1"/>
          </p:nvPr>
        </p:nvSpPr>
        <p:spPr>
          <a:xfrm>
            <a:off x="-37020" y="1232756"/>
            <a:ext cx="9181020" cy="4114800"/>
          </a:xfrm>
        </p:spPr>
        <p:txBody>
          <a:bodyPr/>
          <a:lstStyle/>
          <a:p>
            <a:pPr marL="0" indent="0">
              <a:buNone/>
            </a:pPr>
            <a:r>
              <a:rPr lang="en-US" sz="2000" u="sng" dirty="0" smtClean="0"/>
              <a:t>There </a:t>
            </a:r>
            <a:r>
              <a:rPr lang="en-US" sz="2000" u="sng" dirty="0"/>
              <a:t>are three key parameters which need to be optimized for a given strand (</a:t>
            </a:r>
            <a:r>
              <a:rPr lang="en-US" sz="2000" u="sng" dirty="0" err="1"/>
              <a:t>subelement</a:t>
            </a:r>
            <a:r>
              <a:rPr lang="en-US" sz="2000" u="sng" dirty="0"/>
              <a:t>) design; </a:t>
            </a:r>
            <a:endParaRPr lang="en-US" sz="2000" u="sng" dirty="0" smtClean="0"/>
          </a:p>
          <a:p>
            <a:pPr marL="0" indent="0">
              <a:buNone/>
            </a:pPr>
            <a:r>
              <a:rPr lang="en-US" sz="2000" dirty="0"/>
              <a:t>	</a:t>
            </a:r>
            <a:r>
              <a:rPr lang="en-US" sz="2000" dirty="0" smtClean="0"/>
              <a:t>(</a:t>
            </a:r>
            <a:r>
              <a:rPr lang="en-US" sz="2000" dirty="0"/>
              <a:t>1) the level of SnO</a:t>
            </a:r>
            <a:r>
              <a:rPr lang="en-US" sz="2000" baseline="-25000" dirty="0"/>
              <a:t>2</a:t>
            </a:r>
            <a:r>
              <a:rPr lang="en-US" sz="2000" dirty="0"/>
              <a:t> </a:t>
            </a:r>
            <a:r>
              <a:rPr lang="en-US" sz="2000" dirty="0" smtClean="0"/>
              <a:t>powder</a:t>
            </a:r>
          </a:p>
          <a:p>
            <a:pPr marL="0" indent="0">
              <a:buNone/>
            </a:pPr>
            <a:r>
              <a:rPr lang="en-US" sz="2000" dirty="0" smtClean="0"/>
              <a:t>(</a:t>
            </a:r>
            <a:r>
              <a:rPr lang="en-US" sz="2000" dirty="0"/>
              <a:t>2) the thickness of the </a:t>
            </a:r>
            <a:r>
              <a:rPr lang="en-US" sz="2000" dirty="0" err="1"/>
              <a:t>Nb</a:t>
            </a:r>
            <a:r>
              <a:rPr lang="en-US" sz="2000" dirty="0"/>
              <a:t>-Zr </a:t>
            </a:r>
            <a:r>
              <a:rPr lang="en-US" sz="2000" dirty="0" smtClean="0"/>
              <a:t>alloy</a:t>
            </a:r>
          </a:p>
          <a:p>
            <a:pPr marL="0" indent="0">
              <a:buNone/>
            </a:pPr>
            <a:r>
              <a:rPr lang="en-US" sz="2000" dirty="0" smtClean="0"/>
              <a:t>(3) The local concentration (chemical potential) of the SnO</a:t>
            </a:r>
            <a:r>
              <a:rPr lang="en-US" sz="2000" baseline="-25000" dirty="0" smtClean="0"/>
              <a:t>2</a:t>
            </a:r>
            <a:r>
              <a:rPr lang="en-US" sz="2000" dirty="0" smtClean="0"/>
              <a:t> (oxygen) near the </a:t>
            </a:r>
            <a:r>
              <a:rPr lang="en-US" sz="2000" dirty="0" err="1" smtClean="0"/>
              <a:t>Nb</a:t>
            </a:r>
            <a:r>
              <a:rPr lang="en-US" sz="2000" dirty="0" smtClean="0"/>
              <a:t>-Zr alloy boundary</a:t>
            </a:r>
          </a:p>
          <a:p>
            <a:pPr marL="0" indent="0">
              <a:buNone/>
            </a:pPr>
            <a:r>
              <a:rPr lang="en-US" sz="2000" dirty="0" smtClean="0"/>
              <a:t>(4) </a:t>
            </a:r>
            <a:r>
              <a:rPr lang="en-US" sz="2000" dirty="0"/>
              <a:t>the pre-HT </a:t>
            </a:r>
            <a:r>
              <a:rPr lang="en-US" sz="2000" dirty="0" smtClean="0"/>
              <a:t>schedule</a:t>
            </a:r>
            <a:r>
              <a:rPr lang="en-US" sz="2000" dirty="0"/>
              <a:t> </a:t>
            </a:r>
            <a:r>
              <a:rPr lang="en-US" sz="2000" dirty="0" smtClean="0"/>
              <a:t>(time for oxygen injection)</a:t>
            </a:r>
          </a:p>
          <a:p>
            <a:pPr marL="0" indent="0">
              <a:buNone/>
            </a:pPr>
            <a:endParaRPr lang="en-US" sz="2000" dirty="0"/>
          </a:p>
          <a:p>
            <a:r>
              <a:rPr lang="en-US" sz="2000" dirty="0" smtClean="0"/>
              <a:t>The </a:t>
            </a:r>
            <a:r>
              <a:rPr lang="en-US" sz="2000" dirty="0"/>
              <a:t>first two are important because together they set the all-important SnO</a:t>
            </a:r>
            <a:r>
              <a:rPr lang="en-US" sz="2000" baseline="-25000" dirty="0"/>
              <a:t>2</a:t>
            </a:r>
            <a:r>
              <a:rPr lang="en-US" sz="2000" dirty="0"/>
              <a:t> to </a:t>
            </a:r>
            <a:r>
              <a:rPr lang="en-US" sz="2000" dirty="0" err="1"/>
              <a:t>Nb</a:t>
            </a:r>
            <a:r>
              <a:rPr lang="en-US" sz="2000" dirty="0"/>
              <a:t> ratio and </a:t>
            </a:r>
            <a:r>
              <a:rPr lang="en-US" sz="2000" dirty="0" err="1" smtClean="0"/>
              <a:t>Nb</a:t>
            </a:r>
            <a:r>
              <a:rPr lang="en-US" sz="2000" dirty="0" smtClean="0"/>
              <a:t> to </a:t>
            </a:r>
            <a:r>
              <a:rPr lang="en-US" sz="2000" dirty="0"/>
              <a:t>Sn ratio. </a:t>
            </a:r>
          </a:p>
          <a:p>
            <a:r>
              <a:rPr lang="en-US" sz="2000" dirty="0" smtClean="0"/>
              <a:t>Too </a:t>
            </a:r>
            <a:r>
              <a:rPr lang="en-US" sz="2000" dirty="0"/>
              <a:t>little SnO</a:t>
            </a:r>
            <a:r>
              <a:rPr lang="en-US" sz="2000" baseline="-25000" dirty="0"/>
              <a:t>2</a:t>
            </a:r>
            <a:r>
              <a:rPr lang="en-US" sz="2000" dirty="0"/>
              <a:t> and no oxidation, and thus no grain refinement occurs. </a:t>
            </a:r>
            <a:endParaRPr lang="en-US" sz="2000" dirty="0" smtClean="0"/>
          </a:p>
          <a:p>
            <a:r>
              <a:rPr lang="en-US" sz="2000" dirty="0" smtClean="0"/>
              <a:t>Too </a:t>
            </a:r>
            <a:r>
              <a:rPr lang="en-US" sz="2000" dirty="0"/>
              <a:t>much, and the </a:t>
            </a:r>
            <a:r>
              <a:rPr lang="en-US" sz="2000" dirty="0" err="1"/>
              <a:t>Nb</a:t>
            </a:r>
            <a:r>
              <a:rPr lang="en-US" sz="2000" dirty="0"/>
              <a:t> as well as the Zr will be oxidized – leading to an oxygen impervious niobium-oxide barrier at the inner wall of the </a:t>
            </a:r>
            <a:r>
              <a:rPr lang="en-US" sz="2000" dirty="0" smtClean="0"/>
              <a:t>tube</a:t>
            </a:r>
            <a:endParaRPr lang="en-US" sz="2000" dirty="0"/>
          </a:p>
        </p:txBody>
      </p:sp>
    </p:spTree>
    <p:extLst>
      <p:ext uri="{BB962C8B-B14F-4D97-AF65-F5344CB8AC3E}">
        <p14:creationId xmlns:p14="http://schemas.microsoft.com/office/powerpoint/2010/main" val="148586922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0"/>
            <a:ext cx="7772400" cy="1143000"/>
          </a:xfrm>
        </p:spPr>
        <p:txBody>
          <a:bodyPr/>
          <a:lstStyle/>
          <a:p>
            <a:r>
              <a:rPr lang="en-US" sz="3200" dirty="0" smtClean="0"/>
              <a:t>Factors which Influence A15 grain size in internal oxidation method II</a:t>
            </a:r>
            <a:endParaRPr lang="en-US" sz="3200" dirty="0"/>
          </a:p>
        </p:txBody>
      </p:sp>
      <p:sp>
        <p:nvSpPr>
          <p:cNvPr id="3" name="Content Placeholder 2"/>
          <p:cNvSpPr>
            <a:spLocks noGrp="1"/>
          </p:cNvSpPr>
          <p:nvPr>
            <p:ph idx="1"/>
          </p:nvPr>
        </p:nvSpPr>
        <p:spPr>
          <a:xfrm>
            <a:off x="-37020" y="1160748"/>
            <a:ext cx="9181020" cy="4114800"/>
          </a:xfrm>
        </p:spPr>
        <p:txBody>
          <a:bodyPr/>
          <a:lstStyle/>
          <a:p>
            <a:pPr marL="0" indent="0">
              <a:buNone/>
            </a:pPr>
            <a:r>
              <a:rPr lang="en-US" sz="2000" dirty="0" smtClean="0"/>
              <a:t>(3) </a:t>
            </a:r>
            <a:r>
              <a:rPr lang="en-US" sz="2000" dirty="0"/>
              <a:t>The local concentration (chemical potential) of the SnO</a:t>
            </a:r>
            <a:r>
              <a:rPr lang="en-US" sz="2000" baseline="-25000" dirty="0"/>
              <a:t>2</a:t>
            </a:r>
            <a:r>
              <a:rPr lang="en-US" sz="2000" dirty="0"/>
              <a:t> (oxygen) near the </a:t>
            </a:r>
            <a:r>
              <a:rPr lang="en-US" sz="2000" dirty="0" err="1"/>
              <a:t>Nb</a:t>
            </a:r>
            <a:r>
              <a:rPr lang="en-US" sz="2000" dirty="0"/>
              <a:t>-Zr alloy boundary</a:t>
            </a:r>
          </a:p>
          <a:p>
            <a:pPr marL="0" indent="0">
              <a:buNone/>
            </a:pPr>
            <a:r>
              <a:rPr lang="en-US" sz="2000" dirty="0"/>
              <a:t>(4) the pre-HT schedule (time for oxygen injection)</a:t>
            </a:r>
          </a:p>
          <a:p>
            <a:pPr marL="0" indent="0">
              <a:buNone/>
            </a:pPr>
            <a:endParaRPr lang="en-US" sz="2000" dirty="0" smtClean="0"/>
          </a:p>
          <a:p>
            <a:pPr marL="0" indent="0">
              <a:buNone/>
            </a:pPr>
            <a:r>
              <a:rPr lang="en-US" sz="2000" dirty="0" smtClean="0"/>
              <a:t>The third and forth  are important because they set the </a:t>
            </a:r>
            <a:r>
              <a:rPr lang="en-US" sz="2000" u="sng" dirty="0" smtClean="0"/>
              <a:t>rate,</a:t>
            </a:r>
            <a:r>
              <a:rPr lang="en-US" sz="2000" dirty="0" smtClean="0"/>
              <a:t> and </a:t>
            </a:r>
            <a:r>
              <a:rPr lang="en-US" sz="2000" u="sng" dirty="0" smtClean="0"/>
              <a:t>time for, </a:t>
            </a:r>
            <a:r>
              <a:rPr lang="en-US" sz="2000" dirty="0" smtClean="0"/>
              <a:t>respectively, the oxygen injection into the </a:t>
            </a:r>
            <a:r>
              <a:rPr lang="en-US" sz="2000" dirty="0" err="1" smtClean="0"/>
              <a:t>Nb</a:t>
            </a:r>
            <a:r>
              <a:rPr lang="en-US" sz="2000" dirty="0" smtClean="0"/>
              <a:t>-Zr.</a:t>
            </a:r>
            <a:endParaRPr lang="en-US" sz="2000" u="sng" dirty="0" smtClean="0"/>
          </a:p>
          <a:p>
            <a:pPr marL="0" indent="0">
              <a:buNone/>
            </a:pPr>
            <a:endParaRPr lang="en-US" sz="2000" dirty="0"/>
          </a:p>
          <a:p>
            <a:r>
              <a:rPr lang="en-US" sz="2000" dirty="0"/>
              <a:t>I</a:t>
            </a:r>
            <a:r>
              <a:rPr lang="en-US" sz="2000" dirty="0" smtClean="0"/>
              <a:t>n fact all of the oxygen which is injected into the </a:t>
            </a:r>
            <a:r>
              <a:rPr lang="en-US" sz="2000" dirty="0" err="1" smtClean="0"/>
              <a:t>Nb</a:t>
            </a:r>
            <a:r>
              <a:rPr lang="en-US" sz="2000" dirty="0" smtClean="0"/>
              <a:t> is done before the A15 formation reaction. </a:t>
            </a:r>
          </a:p>
          <a:p>
            <a:r>
              <a:rPr lang="en-US" sz="2000" dirty="0" smtClean="0"/>
              <a:t>To promote oxidation (and thus grain refinement) we can use; (i) more SnO</a:t>
            </a:r>
            <a:r>
              <a:rPr lang="en-US" sz="2000" baseline="-25000" dirty="0" smtClean="0"/>
              <a:t>2 </a:t>
            </a:r>
            <a:r>
              <a:rPr lang="en-US" sz="2000" dirty="0" smtClean="0"/>
              <a:t>powder, (ii) less Nb1%Zr alloy, (iii) slower ramp rates. </a:t>
            </a:r>
          </a:p>
          <a:p>
            <a:r>
              <a:rPr lang="en-US" sz="2000" dirty="0" smtClean="0"/>
              <a:t>Because of the differences in chemical potential depending on how the SnO</a:t>
            </a:r>
            <a:r>
              <a:rPr lang="en-US" sz="2000" baseline="-25000" dirty="0" smtClean="0"/>
              <a:t>2 </a:t>
            </a:r>
            <a:r>
              <a:rPr lang="en-US" sz="2000" dirty="0" smtClean="0"/>
              <a:t>powder is deployed (a dense layer, or distributed) these ratios and optimizations are different for different strand designs</a:t>
            </a:r>
            <a:endParaRPr lang="en-US" sz="2000" dirty="0"/>
          </a:p>
        </p:txBody>
      </p:sp>
    </p:spTree>
    <p:extLst>
      <p:ext uri="{BB962C8B-B14F-4D97-AF65-F5344CB8AC3E}">
        <p14:creationId xmlns:p14="http://schemas.microsoft.com/office/powerpoint/2010/main" val="31658208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556" y="188640"/>
            <a:ext cx="7772400" cy="648072"/>
          </a:xfrm>
        </p:spPr>
        <p:txBody>
          <a:bodyPr/>
          <a:lstStyle/>
          <a:p>
            <a:r>
              <a:rPr lang="en-US" sz="3200" dirty="0" smtClean="0"/>
              <a:t>Simple Summary of Mono/Multi Strands</a:t>
            </a:r>
            <a:endParaRPr lang="en-US" sz="32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009362"/>
            <a:ext cx="8814043" cy="526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7126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964" y="2393469"/>
            <a:ext cx="4674029" cy="30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62392"/>
            <a:ext cx="3817533" cy="278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07"/>
            <a:ext cx="3311986" cy="343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r="34161"/>
          <a:stretch>
            <a:fillRect/>
          </a:stretch>
        </p:blipFill>
        <p:spPr bwMode="auto">
          <a:xfrm>
            <a:off x="6365825" y="80539"/>
            <a:ext cx="2778175" cy="231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flipV="1">
            <a:off x="7344308" y="2393469"/>
            <a:ext cx="0" cy="229567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5220246" y="3825044"/>
            <a:ext cx="327636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itle 1"/>
          <p:cNvSpPr txBox="1">
            <a:spLocks/>
          </p:cNvSpPr>
          <p:nvPr/>
        </p:nvSpPr>
        <p:spPr>
          <a:xfrm>
            <a:off x="3311986" y="551204"/>
            <a:ext cx="270606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Thick </a:t>
            </a:r>
            <a:r>
              <a:rPr lang="en-US" sz="3200" b="1" dirty="0" err="1" smtClean="0"/>
              <a:t>Nb</a:t>
            </a:r>
            <a:r>
              <a:rPr lang="en-US" sz="3200" b="1" dirty="0" smtClean="0"/>
              <a:t> barrier 61 restack- HTR</a:t>
            </a:r>
            <a:endParaRPr lang="en-US" sz="3200" b="1" dirty="0"/>
          </a:p>
        </p:txBody>
      </p:sp>
      <p:sp>
        <p:nvSpPr>
          <p:cNvPr id="9" name="TextBox 8"/>
          <p:cNvSpPr txBox="1"/>
          <p:nvPr/>
        </p:nvSpPr>
        <p:spPr>
          <a:xfrm>
            <a:off x="4997673" y="5661248"/>
            <a:ext cx="2736304" cy="646331"/>
          </a:xfrm>
          <a:prstGeom prst="rect">
            <a:avLst/>
          </a:prstGeom>
          <a:solidFill>
            <a:srgbClr val="FFC000"/>
          </a:solidFill>
        </p:spPr>
        <p:txBody>
          <a:bodyPr wrap="square" rtlCol="0">
            <a:spAutoFit/>
          </a:bodyPr>
          <a:lstStyle/>
          <a:p>
            <a:r>
              <a:rPr lang="en-US" i="1" dirty="0" smtClean="0"/>
              <a:t>Grain size = 80 nm</a:t>
            </a:r>
          </a:p>
          <a:p>
            <a:r>
              <a:rPr lang="en-US" i="1" dirty="0" smtClean="0"/>
              <a:t>J</a:t>
            </a:r>
            <a:r>
              <a:rPr lang="en-US" i="1" baseline="-25000" dirty="0" smtClean="0"/>
              <a:t>c</a:t>
            </a:r>
            <a:r>
              <a:rPr lang="en-US" i="1" dirty="0" smtClean="0"/>
              <a:t> </a:t>
            </a:r>
            <a:r>
              <a:rPr lang="en-US" dirty="0" smtClean="0"/>
              <a:t>12 T = 6800 A/mm</a:t>
            </a:r>
            <a:r>
              <a:rPr lang="en-US" baseline="30000" dirty="0" smtClean="0"/>
              <a:t>2</a:t>
            </a:r>
            <a:endParaRPr lang="en-US" baseline="30000" dirty="0"/>
          </a:p>
        </p:txBody>
      </p:sp>
    </p:spTree>
    <p:extLst>
      <p:ext uri="{BB962C8B-B14F-4D97-AF65-F5344CB8AC3E}">
        <p14:creationId xmlns:p14="http://schemas.microsoft.com/office/powerpoint/2010/main" val="3103701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692696"/>
            <a:ext cx="4183572" cy="377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068" y="692696"/>
            <a:ext cx="3240360" cy="484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Thin </a:t>
            </a:r>
            <a:r>
              <a:rPr lang="en-US" sz="3200" b="1" dirty="0" err="1" smtClean="0"/>
              <a:t>Nb</a:t>
            </a:r>
            <a:r>
              <a:rPr lang="en-US" sz="3200" b="1" dirty="0" smtClean="0"/>
              <a:t> barrier 61 restack- HTR</a:t>
            </a:r>
            <a:endParaRPr lang="en-US" sz="3200" b="1" dirty="0"/>
          </a:p>
        </p:txBody>
      </p:sp>
      <p:sp>
        <p:nvSpPr>
          <p:cNvPr id="4" name="TextBox 3"/>
          <p:cNvSpPr txBox="1"/>
          <p:nvPr/>
        </p:nvSpPr>
        <p:spPr>
          <a:xfrm>
            <a:off x="647564" y="4569224"/>
            <a:ext cx="2844316" cy="461665"/>
          </a:xfrm>
          <a:prstGeom prst="rect">
            <a:avLst/>
          </a:prstGeom>
          <a:noFill/>
        </p:spPr>
        <p:txBody>
          <a:bodyPr wrap="square" rtlCol="0">
            <a:spAutoFit/>
          </a:bodyPr>
          <a:lstStyle/>
          <a:p>
            <a:r>
              <a:rPr lang="en-US" sz="2400" dirty="0" smtClean="0">
                <a:latin typeface="Trebuchet MS" panose="020B0603020202020204" pitchFamily="34" charset="0"/>
              </a:rPr>
              <a:t>Unreacted strand</a:t>
            </a:r>
            <a:endParaRPr lang="en-US" sz="2400" dirty="0">
              <a:latin typeface="Trebuchet MS" panose="020B0603020202020204" pitchFamily="34" charset="0"/>
            </a:endParaRPr>
          </a:p>
        </p:txBody>
      </p:sp>
      <p:sp>
        <p:nvSpPr>
          <p:cNvPr id="10" name="TextBox 9"/>
          <p:cNvSpPr txBox="1"/>
          <p:nvPr/>
        </p:nvSpPr>
        <p:spPr>
          <a:xfrm>
            <a:off x="4534521" y="5648436"/>
            <a:ext cx="2844316" cy="461665"/>
          </a:xfrm>
          <a:prstGeom prst="rect">
            <a:avLst/>
          </a:prstGeom>
          <a:noFill/>
        </p:spPr>
        <p:txBody>
          <a:bodyPr wrap="square" rtlCol="0">
            <a:spAutoFit/>
          </a:bodyPr>
          <a:lstStyle/>
          <a:p>
            <a:r>
              <a:rPr lang="en-US" sz="2400" dirty="0" smtClean="0">
                <a:latin typeface="Trebuchet MS" panose="020B0603020202020204" pitchFamily="34" charset="0"/>
              </a:rPr>
              <a:t>Reacted strand</a:t>
            </a:r>
            <a:endParaRPr lang="en-US" sz="2400" dirty="0">
              <a:latin typeface="Trebuchet MS" panose="020B0603020202020204" pitchFamily="34" charset="0"/>
            </a:endParaRPr>
          </a:p>
        </p:txBody>
      </p:sp>
      <p:sp>
        <p:nvSpPr>
          <p:cNvPr id="8" name="TextBox 7"/>
          <p:cNvSpPr txBox="1"/>
          <p:nvPr/>
        </p:nvSpPr>
        <p:spPr>
          <a:xfrm>
            <a:off x="1076059" y="5211009"/>
            <a:ext cx="2736304" cy="369332"/>
          </a:xfrm>
          <a:prstGeom prst="rect">
            <a:avLst/>
          </a:prstGeom>
          <a:solidFill>
            <a:srgbClr val="FFC000"/>
          </a:solidFill>
        </p:spPr>
        <p:txBody>
          <a:bodyPr wrap="square" rtlCol="0">
            <a:spAutoFit/>
          </a:bodyPr>
          <a:lstStyle/>
          <a:p>
            <a:r>
              <a:rPr lang="en-US" i="1" dirty="0" smtClean="0"/>
              <a:t>Grain size = 50 nm</a:t>
            </a:r>
          </a:p>
        </p:txBody>
      </p:sp>
    </p:spTree>
    <p:extLst>
      <p:ext uri="{BB962C8B-B14F-4D97-AF65-F5344CB8AC3E}">
        <p14:creationId xmlns:p14="http://schemas.microsoft.com/office/powerpoint/2010/main" val="2285580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828" y="687310"/>
            <a:ext cx="4451341"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Segregated Powders B- 61 restack- HTR</a:t>
            </a:r>
            <a:endParaRPr lang="en-US" sz="3200" b="1" dirty="0"/>
          </a:p>
        </p:txBody>
      </p:sp>
      <p:sp>
        <p:nvSpPr>
          <p:cNvPr id="2" name="TextBox 1"/>
          <p:cNvSpPr txBox="1"/>
          <p:nvPr/>
        </p:nvSpPr>
        <p:spPr>
          <a:xfrm>
            <a:off x="467544" y="1160748"/>
            <a:ext cx="1980220" cy="1569660"/>
          </a:xfrm>
          <a:prstGeom prst="rect">
            <a:avLst/>
          </a:prstGeom>
          <a:noFill/>
        </p:spPr>
        <p:txBody>
          <a:bodyPr wrap="square" rtlCol="0">
            <a:spAutoFit/>
          </a:bodyPr>
          <a:lstStyle/>
          <a:p>
            <a:r>
              <a:rPr lang="en-US" sz="2400" dirty="0" smtClean="0">
                <a:latin typeface="+mj-lt"/>
              </a:rPr>
              <a:t>Fabricated to Final size and being reacted  </a:t>
            </a:r>
            <a:endParaRPr lang="en-US" sz="2400" dirty="0">
              <a:latin typeface="+mj-lt"/>
            </a:endParaRPr>
          </a:p>
        </p:txBody>
      </p:sp>
    </p:spTree>
    <p:extLst>
      <p:ext uri="{BB962C8B-B14F-4D97-AF65-F5344CB8AC3E}">
        <p14:creationId xmlns:p14="http://schemas.microsoft.com/office/powerpoint/2010/main" val="2513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0"/>
            <a:ext cx="9144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Multi-filamentary PIT strands-</a:t>
            </a:r>
            <a:r>
              <a:rPr lang="en-US" sz="3200" b="1" u="sng" dirty="0" err="1" smtClean="0"/>
              <a:t>Supramagnetics</a:t>
            </a:r>
            <a:endParaRPr lang="en-US" sz="3200" b="1" u="sng"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17628" b="4273"/>
          <a:stretch/>
        </p:blipFill>
        <p:spPr bwMode="auto">
          <a:xfrm>
            <a:off x="21266" y="1013635"/>
            <a:ext cx="2925749" cy="2554863"/>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26638" y="682713"/>
            <a:ext cx="1802162" cy="292388"/>
          </a:xfrm>
          <a:prstGeom prst="rect">
            <a:avLst/>
          </a:prstGeom>
        </p:spPr>
        <p:txBody>
          <a:bodyPr wrap="square" bIns="0">
            <a:spAutoFit/>
          </a:bodyPr>
          <a:lstStyle/>
          <a:p>
            <a:r>
              <a:rPr lang="en-US" sz="1600" b="1" dirty="0" smtClean="0"/>
              <a:t>S120B-625C/680h:</a:t>
            </a:r>
            <a:endParaRPr lang="en-US" altLang="en-US" sz="1600" b="1" dirty="0" smtClean="0">
              <a:latin typeface="Calibri" pitchFamily="34" charset="0"/>
              <a:cs typeface="Calibri" pitchFamily="34" charset="0"/>
            </a:endParaRPr>
          </a:p>
        </p:txBody>
      </p:sp>
      <p:pic>
        <p:nvPicPr>
          <p:cNvPr id="33794" name="Picture 2" descr="C:\Users\xuxc\Downloads\SEM\20160202\120B627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1" r="10497" b="7400"/>
          <a:stretch/>
        </p:blipFill>
        <p:spPr bwMode="auto">
          <a:xfrm>
            <a:off x="3102581" y="707066"/>
            <a:ext cx="26886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xuxc\Downloads\SEM\20160202\120B6271.TIF"/>
          <p:cNvPicPr>
            <a:picLocks noChangeAspect="1"/>
          </p:cNvPicPr>
          <p:nvPr/>
        </p:nvPicPr>
        <p:blipFill rotWithShape="1">
          <a:blip r:embed="rId4" cstate="print">
            <a:extLst>
              <a:ext uri="{28A0092B-C50C-407E-A947-70E740481C1C}">
                <a14:useLocalDpi xmlns:a14="http://schemas.microsoft.com/office/drawing/2010/main" val="0"/>
              </a:ext>
            </a:extLst>
          </a:blip>
          <a:srcRect b="4148"/>
          <a:stretch/>
        </p:blipFill>
        <p:spPr bwMode="auto">
          <a:xfrm>
            <a:off x="5911702" y="717702"/>
            <a:ext cx="3160776" cy="2270047"/>
          </a:xfrm>
          <a:prstGeom prst="rect">
            <a:avLst/>
          </a:prstGeom>
          <a:noFill/>
          <a:ln>
            <a:noFill/>
          </a:ln>
        </p:spPr>
      </p:pic>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p:cNvPicPr/>
          <p:nvPr/>
        </p:nvPicPr>
        <p:blipFill rotWithShape="1">
          <a:blip r:embed="rId5" cstate="print">
            <a:extLst>
              <a:ext uri="{28A0092B-C50C-407E-A947-70E740481C1C}">
                <a14:useLocalDpi xmlns:a14="http://schemas.microsoft.com/office/drawing/2010/main" val="0"/>
              </a:ext>
            </a:extLst>
          </a:blip>
          <a:srcRect l="13302" t="30547" r="37339" b="35443"/>
          <a:stretch/>
        </p:blipFill>
        <p:spPr bwMode="auto">
          <a:xfrm>
            <a:off x="45187" y="3931356"/>
            <a:ext cx="2933700" cy="2619375"/>
          </a:xfrm>
          <a:prstGeom prst="rect">
            <a:avLst/>
          </a:prstGeom>
          <a:ln>
            <a:noFill/>
          </a:ln>
          <a:extLst>
            <a:ext uri="{53640926-AAD7-44D8-BBD7-CCE9431645EC}">
              <a14:shadowObscured xmlns:a14="http://schemas.microsoft.com/office/drawing/2010/main"/>
            </a:ext>
          </a:extLst>
        </p:spPr>
      </p:pic>
      <p:graphicFrame>
        <p:nvGraphicFramePr>
          <p:cNvPr id="4" name="Table 3"/>
          <p:cNvGraphicFramePr>
            <a:graphicFrameLocks noGrp="1"/>
          </p:cNvGraphicFramePr>
          <p:nvPr>
            <p:extLst>
              <p:ext uri="{D42A27DB-BD31-4B8C-83A1-F6EECF244321}">
                <p14:modId xmlns:p14="http://schemas.microsoft.com/office/powerpoint/2010/main" val="834568587"/>
              </p:ext>
            </p:extLst>
          </p:nvPr>
        </p:nvGraphicFramePr>
        <p:xfrm>
          <a:off x="3393558" y="3016101"/>
          <a:ext cx="5521842" cy="841248"/>
        </p:xfrm>
        <a:graphic>
          <a:graphicData uri="http://schemas.openxmlformats.org/drawingml/2006/table">
            <a:tbl>
              <a:tblPr firstRow="1" firstCol="1" bandRow="1">
                <a:tableStyleId>{5C22544A-7EE6-4342-B048-85BDC9FD1C3A}</a:tableStyleId>
              </a:tblPr>
              <a:tblGrid>
                <a:gridCol w="920307"/>
                <a:gridCol w="920307"/>
                <a:gridCol w="920307"/>
                <a:gridCol w="920307"/>
                <a:gridCol w="920307"/>
                <a:gridCol w="920307"/>
              </a:tblGrid>
              <a:tr h="0">
                <a:tc>
                  <a:txBody>
                    <a:bodyPr/>
                    <a:lstStyle/>
                    <a:p>
                      <a:pPr marL="0" marR="0" algn="ctr">
                        <a:lnSpc>
                          <a:spcPct val="115000"/>
                        </a:lnSpc>
                        <a:spcBef>
                          <a:spcPts val="0"/>
                        </a:spcBef>
                        <a:spcAft>
                          <a:spcPts val="0"/>
                        </a:spcAft>
                      </a:pPr>
                      <a:r>
                        <a:rPr lang="en-US" sz="1600" dirty="0">
                          <a:effectLst/>
                        </a:rPr>
                        <a:t>B, T</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11</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12</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12.5</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13</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13.25</a:t>
                      </a:r>
                      <a:endParaRPr lang="en-US" sz="140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600" i="1" dirty="0" err="1">
                          <a:effectLst/>
                        </a:rPr>
                        <a:t>I</a:t>
                      </a:r>
                      <a:r>
                        <a:rPr lang="en-US" sz="1600" i="1" baseline="-25000" dirty="0" err="1">
                          <a:effectLst/>
                        </a:rPr>
                        <a:t>c</a:t>
                      </a:r>
                      <a:r>
                        <a:rPr lang="en-US" sz="1600" dirty="0">
                          <a:effectLst/>
                        </a:rPr>
                        <a:t>, A</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&gt; 220</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182.8</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157.9</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136.0</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123.8</a:t>
                      </a:r>
                      <a:endParaRPr lang="en-US" sz="1400" dirty="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600">
                          <a:effectLst/>
                        </a:rPr>
                        <a:t>n-value</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24.6</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21.3</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20.6</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18.8</a:t>
                      </a:r>
                      <a:endParaRPr lang="en-US" sz="1400" dirty="0">
                        <a:effectLst/>
                        <a:latin typeface="Calibri"/>
                        <a:ea typeface="Calibri"/>
                        <a:cs typeface="Times New Roman"/>
                      </a:endParaRPr>
                    </a:p>
                  </a:txBody>
                  <a:tcPr marL="68580" marR="68580" marT="0" marB="0"/>
                </a:tc>
              </a:tr>
            </a:tbl>
          </a:graphicData>
        </a:graphic>
      </p:graphicFrame>
      <p:pic>
        <p:nvPicPr>
          <p:cNvPr id="20" name="Picture 19"/>
          <p:cNvPicPr/>
          <p:nvPr/>
        </p:nvPicPr>
        <p:blipFill rotWithShape="1">
          <a:blip r:embed="rId6" cstate="print">
            <a:extLst>
              <a:ext uri="{28A0092B-C50C-407E-A947-70E740481C1C}">
                <a14:useLocalDpi xmlns:a14="http://schemas.microsoft.com/office/drawing/2010/main" val="0"/>
              </a:ext>
            </a:extLst>
          </a:blip>
          <a:srcRect l="8813" t="30547" r="36700" b="35320"/>
          <a:stretch/>
        </p:blipFill>
        <p:spPr bwMode="auto">
          <a:xfrm>
            <a:off x="5905500" y="3876422"/>
            <a:ext cx="3238500" cy="2628900"/>
          </a:xfrm>
          <a:prstGeom prst="rect">
            <a:avLst/>
          </a:prstGeom>
          <a:ln>
            <a:noFill/>
          </a:ln>
          <a:extLst>
            <a:ext uri="{53640926-AAD7-44D8-BBD7-CCE9431645EC}">
              <a14:shadowObscured xmlns:a14="http://schemas.microsoft.com/office/drawing/2010/main"/>
            </a:ext>
          </a:extLst>
        </p:spPr>
      </p:pic>
      <p:grpSp>
        <p:nvGrpSpPr>
          <p:cNvPr id="21" name="Group 20"/>
          <p:cNvGrpSpPr>
            <a:grpSpLocks noChangeAspect="1"/>
          </p:cNvGrpSpPr>
          <p:nvPr/>
        </p:nvGrpSpPr>
        <p:grpSpPr>
          <a:xfrm>
            <a:off x="3032902" y="3892330"/>
            <a:ext cx="2821176" cy="2290593"/>
            <a:chOff x="2858322" y="3098919"/>
            <a:chExt cx="4030251" cy="3272276"/>
          </a:xfrm>
        </p:grpSpPr>
        <p:pic>
          <p:nvPicPr>
            <p:cNvPr id="22" name="Picture 21" descr="C:\Users\xuxc\Downloads\SEM\20160205\120B6273.TIF"/>
            <p:cNvPicPr>
              <a:picLocks noChangeAspect="1" noChangeArrowheads="1"/>
            </p:cNvPicPr>
            <p:nvPr/>
          </p:nvPicPr>
          <p:blipFill rotWithShape="1">
            <a:blip r:embed="rId7">
              <a:extLst>
                <a:ext uri="{28A0092B-C50C-407E-A947-70E740481C1C}">
                  <a14:useLocalDpi xmlns:a14="http://schemas.microsoft.com/office/drawing/2010/main" val="0"/>
                </a:ext>
              </a:extLst>
            </a:blip>
            <a:srcRect l="30190" t="34929" r="23111" b="14516"/>
            <a:stretch/>
          </p:blipFill>
          <p:spPr bwMode="auto">
            <a:xfrm>
              <a:off x="2858322" y="3098919"/>
              <a:ext cx="4030251" cy="3272276"/>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a:spLocks noChangeAspect="1"/>
            </p:cNvSpPr>
            <p:nvPr/>
          </p:nvSpPr>
          <p:spPr>
            <a:xfrm>
              <a:off x="4490584" y="3098919"/>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400057" y="4246542"/>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5992904" y="4738992"/>
              <a:ext cx="488515" cy="48851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5609129" y="5258466"/>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217540" y="5746981"/>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3856676" y="5882680"/>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2858322" y="5103383"/>
              <a:ext cx="488515" cy="488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173666" y="6536823"/>
            <a:ext cx="2645734" cy="307777"/>
          </a:xfrm>
          <a:prstGeom prst="rect">
            <a:avLst/>
          </a:prstGeom>
        </p:spPr>
        <p:txBody>
          <a:bodyPr wrap="square">
            <a:spAutoFit/>
          </a:bodyPr>
          <a:lstStyle/>
          <a:p>
            <a:r>
              <a:rPr lang="en-US" sz="1400" dirty="0" smtClean="0">
                <a:latin typeface="Times New Roman" panose="02020603050405020304" pitchFamily="18" charset="0"/>
                <a:cs typeface="Times New Roman" panose="02020603050405020304" pitchFamily="18" charset="0"/>
              </a:rPr>
              <a:t>220A: limit of the power supply.</a:t>
            </a:r>
          </a:p>
        </p:txBody>
      </p:sp>
      <p:sp>
        <p:nvSpPr>
          <p:cNvPr id="33" name="Rectangle 32"/>
          <p:cNvSpPr/>
          <p:nvPr/>
        </p:nvSpPr>
        <p:spPr>
          <a:xfrm>
            <a:off x="3046192" y="6261238"/>
            <a:ext cx="2812313" cy="584775"/>
          </a:xfrm>
          <a:prstGeom prst="rect">
            <a:avLst/>
          </a:prstGeom>
          <a:solidFill>
            <a:schemeClr val="bg1"/>
          </a:solidFill>
        </p:spPr>
        <p:txBody>
          <a:bodyPr wrap="square">
            <a:spAutoFit/>
          </a:bodyPr>
          <a:lstStyle/>
          <a:p>
            <a:r>
              <a:rPr lang="en-US" sz="1600" dirty="0" smtClean="0">
                <a:latin typeface="Times New Roman" panose="02020603050405020304" pitchFamily="18" charset="0"/>
                <a:cs typeface="Times New Roman" panose="02020603050405020304" pitchFamily="18" charset="0"/>
              </a:rPr>
              <a:t>Assuming 25% of the filaments are broken: need improvement!</a:t>
            </a:r>
          </a:p>
        </p:txBody>
      </p:sp>
      <p:sp>
        <p:nvSpPr>
          <p:cNvPr id="34" name="Rectangle 33"/>
          <p:cNvSpPr/>
          <p:nvPr/>
        </p:nvSpPr>
        <p:spPr>
          <a:xfrm>
            <a:off x="5872884" y="6494033"/>
            <a:ext cx="2985122" cy="338554"/>
          </a:xfrm>
          <a:prstGeom prst="rect">
            <a:avLst/>
          </a:prstGeom>
          <a:solidFill>
            <a:schemeClr val="bg1"/>
          </a:solidFill>
        </p:spPr>
        <p:txBody>
          <a:bodyPr wrap="square">
            <a:spAutoFit/>
          </a:bodyPr>
          <a:lstStyle/>
          <a:p>
            <a:r>
              <a:rPr lang="en-US" sz="1600" dirty="0" smtClean="0">
                <a:latin typeface="Times New Roman" panose="02020603050405020304" pitchFamily="18" charset="0"/>
                <a:cs typeface="Times New Roman" panose="02020603050405020304" pitchFamily="18" charset="0"/>
              </a:rPr>
              <a:t>Transport </a:t>
            </a:r>
            <a:r>
              <a:rPr lang="en-US" sz="1600" i="1" dirty="0" err="1" smtClean="0">
                <a:latin typeface="Times New Roman" panose="02020603050405020304" pitchFamily="18" charset="0"/>
                <a:cs typeface="Times New Roman" panose="02020603050405020304" pitchFamily="18" charset="0"/>
              </a:rPr>
              <a:t>J</a:t>
            </a:r>
            <a:r>
              <a:rPr lang="en-US" sz="1600" i="1" baseline="-25000" dirty="0" err="1" smtClean="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 matches magnetic </a:t>
            </a:r>
            <a:r>
              <a:rPr lang="en-US" sz="1600" i="1" dirty="0" err="1" smtClean="0">
                <a:latin typeface="Times New Roman" panose="02020603050405020304" pitchFamily="18" charset="0"/>
                <a:cs typeface="Times New Roman" panose="02020603050405020304" pitchFamily="18" charset="0"/>
              </a:rPr>
              <a:t>J</a:t>
            </a:r>
            <a:r>
              <a:rPr lang="en-US" sz="1600" i="1" baseline="-25000" dirty="0" err="1" smtClean="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 </a:t>
            </a:r>
          </a:p>
        </p:txBody>
      </p:sp>
      <p:sp>
        <p:nvSpPr>
          <p:cNvPr id="23" name="Rectangle 22"/>
          <p:cNvSpPr/>
          <p:nvPr/>
        </p:nvSpPr>
        <p:spPr>
          <a:xfrm>
            <a:off x="54048" y="3567398"/>
            <a:ext cx="2481818" cy="307777"/>
          </a:xfrm>
          <a:prstGeom prst="rect">
            <a:avLst/>
          </a:prstGeom>
        </p:spPr>
        <p:txBody>
          <a:bodyPr wrap="square">
            <a:spAutoFit/>
          </a:bodyPr>
          <a:lstStyle/>
          <a:p>
            <a:r>
              <a:rPr lang="en-US" sz="1400" dirty="0" smtClean="0">
                <a:latin typeface="Times New Roman" panose="02020603050405020304" pitchFamily="18" charset="0"/>
                <a:cs typeface="Times New Roman" panose="02020603050405020304" pitchFamily="18" charset="0"/>
              </a:rPr>
              <a:t>The average grain size: 40 nm.</a:t>
            </a:r>
          </a:p>
        </p:txBody>
      </p:sp>
      <p:sp>
        <p:nvSpPr>
          <p:cNvPr id="3" name="TextBox 2"/>
          <p:cNvSpPr txBox="1"/>
          <p:nvPr/>
        </p:nvSpPr>
        <p:spPr>
          <a:xfrm>
            <a:off x="6609361" y="5382341"/>
            <a:ext cx="1512168" cy="646331"/>
          </a:xfrm>
          <a:prstGeom prst="rect">
            <a:avLst/>
          </a:prstGeom>
          <a:noFill/>
        </p:spPr>
        <p:txBody>
          <a:bodyPr wrap="square" rtlCol="0">
            <a:spAutoFit/>
          </a:bodyPr>
          <a:lstStyle/>
          <a:p>
            <a:r>
              <a:rPr lang="en-US" dirty="0" smtClean="0"/>
              <a:t>12 T </a:t>
            </a:r>
            <a:r>
              <a:rPr lang="en-US" i="1" dirty="0" smtClean="0"/>
              <a:t>J</a:t>
            </a:r>
            <a:r>
              <a:rPr lang="en-US" i="1" baseline="-25000" dirty="0" smtClean="0"/>
              <a:t>c</a:t>
            </a:r>
            <a:r>
              <a:rPr lang="en-US" dirty="0" smtClean="0"/>
              <a:t> = 8700 A/mm</a:t>
            </a:r>
            <a:r>
              <a:rPr lang="en-US" baseline="30000" dirty="0" smtClean="0"/>
              <a:t>2</a:t>
            </a:r>
            <a:endParaRPr lang="en-US" baseline="30000" dirty="0"/>
          </a:p>
        </p:txBody>
      </p:sp>
    </p:spTree>
    <p:extLst>
      <p:ext uri="{BB962C8B-B14F-4D97-AF65-F5344CB8AC3E}">
        <p14:creationId xmlns:p14="http://schemas.microsoft.com/office/powerpoint/2010/main" val="1804621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68564795"/>
              </p:ext>
            </p:extLst>
          </p:nvPr>
        </p:nvGraphicFramePr>
        <p:xfrm>
          <a:off x="38099" y="1365852"/>
          <a:ext cx="9067801" cy="4525298"/>
        </p:xfrm>
        <a:graphic>
          <a:graphicData uri="http://schemas.openxmlformats.org/drawingml/2006/table">
            <a:tbl>
              <a:tblPr firstRow="1" bandRow="1">
                <a:tableStyleId>{5C22544A-7EE6-4342-B048-85BDC9FD1C3A}</a:tableStyleId>
              </a:tblPr>
              <a:tblGrid>
                <a:gridCol w="424542"/>
                <a:gridCol w="2204359"/>
                <a:gridCol w="1219200"/>
                <a:gridCol w="996041"/>
                <a:gridCol w="1219200"/>
                <a:gridCol w="1153888"/>
                <a:gridCol w="1850571"/>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dirty="0" smtClean="0">
                        <a:latin typeface="Times New Roman" panose="02020603050405020304" pitchFamily="18" charset="0"/>
                        <a:cs typeface="Times New Roman" panose="02020603050405020304" pitchFamily="18" charset="0"/>
                      </a:endParaRP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a:txBody>
                    <a:bodyPr/>
                    <a:lstStyle/>
                    <a:p>
                      <a:pPr algn="ctr"/>
                      <a:r>
                        <a:rPr lang="en-US" altLang="zh-CN" sz="1500" b="1" dirty="0" smtClean="0">
                          <a:latin typeface="Times New Roman" panose="02020603050405020304" pitchFamily="18" charset="0"/>
                          <a:cs typeface="Times New Roman" panose="02020603050405020304" pitchFamily="18" charset="0"/>
                        </a:rPr>
                        <a:t>I. Present state-of-the-art RRP strands</a:t>
                      </a:r>
                      <a:endParaRPr lang="zh-CN" altLang="en-US" sz="1500" b="1" dirty="0">
                        <a:latin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altLang="zh-CN" sz="1500" b="1" dirty="0" smtClean="0">
                          <a:latin typeface="Times New Roman" panose="02020603050405020304" pitchFamily="18" charset="0"/>
                          <a:cs typeface="Times New Roman" panose="02020603050405020304" pitchFamily="18" charset="0"/>
                        </a:rPr>
                        <a:t>II. The wire with SnO</a:t>
                      </a:r>
                      <a:r>
                        <a:rPr lang="en-US" altLang="zh-CN" sz="1500" b="1" baseline="-25000" dirty="0" smtClean="0">
                          <a:latin typeface="Times New Roman" panose="02020603050405020304" pitchFamily="18" charset="0"/>
                          <a:cs typeface="Times New Roman" panose="02020603050405020304" pitchFamily="18" charset="0"/>
                        </a:rPr>
                        <a:t>2</a:t>
                      </a:r>
                      <a:r>
                        <a:rPr lang="en-US" altLang="zh-CN" sz="1500" b="1" baseline="0" dirty="0" smtClean="0">
                          <a:latin typeface="Times New Roman" panose="02020603050405020304" pitchFamily="18" charset="0"/>
                          <a:cs typeface="Times New Roman" panose="02020603050405020304" pitchFamily="18" charset="0"/>
                        </a:rPr>
                        <a:t> - 625 C / 800h</a:t>
                      </a:r>
                      <a:endParaRPr lang="zh-CN" altLang="en-US" sz="1500" b="1" dirty="0">
                        <a:latin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altLang="zh-CN" sz="1500" b="1" i="0" dirty="0" smtClean="0">
                          <a:latin typeface="Times New Roman" panose="02020603050405020304" pitchFamily="18" charset="0"/>
                          <a:cs typeface="Times New Roman" panose="02020603050405020304" pitchFamily="18" charset="0"/>
                        </a:rPr>
                        <a:t>III.</a:t>
                      </a:r>
                      <a:r>
                        <a:rPr lang="en-US" altLang="zh-CN" sz="1500" b="1" i="0" baseline="0" dirty="0" smtClean="0">
                          <a:latin typeface="Times New Roman" panose="02020603050405020304" pitchFamily="18" charset="0"/>
                          <a:cs typeface="Times New Roman" panose="02020603050405020304" pitchFamily="18" charset="0"/>
                        </a:rPr>
                        <a:t> </a:t>
                      </a:r>
                      <a:r>
                        <a:rPr lang="en-US" altLang="zh-CN" sz="1500" b="1" i="0" dirty="0" smtClean="0">
                          <a:latin typeface="Times New Roman" panose="02020603050405020304" pitchFamily="18" charset="0"/>
                          <a:cs typeface="Times New Roman" panose="02020603050405020304" pitchFamily="18" charset="0"/>
                        </a:rPr>
                        <a:t>Only improve</a:t>
                      </a:r>
                      <a:r>
                        <a:rPr lang="en-US" altLang="zh-CN" sz="1500" b="1" i="0" baseline="0" dirty="0" smtClean="0">
                          <a:latin typeface="Times New Roman" panose="02020603050405020304" pitchFamily="18" charset="0"/>
                          <a:cs typeface="Times New Roman" panose="02020603050405020304" pitchFamily="18" charset="0"/>
                        </a:rPr>
                        <a:t> </a:t>
                      </a:r>
                      <a:r>
                        <a:rPr lang="en-US" altLang="zh-CN" sz="1500" b="1" i="1"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r>
                        <a:rPr lang="en-US" altLang="zh-CN" sz="1500" b="1" dirty="0" smtClean="0">
                          <a:latin typeface="Times New Roman" panose="02020603050405020304" pitchFamily="18" charset="0"/>
                          <a:cs typeface="Times New Roman" panose="02020603050405020304" pitchFamily="18" charset="0"/>
                        </a:rPr>
                        <a:t> to 25 T by Ti doping, etc.</a:t>
                      </a:r>
                      <a:endParaRPr lang="zh-CN" altLang="en-US" sz="1500" b="1" dirty="0">
                        <a:latin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IV. Only refine the </a:t>
                      </a:r>
                      <a:r>
                        <a:rPr lang="en-US" altLang="zh-CN" sz="1500" b="1" i="0" dirty="0" smtClean="0">
                          <a:latin typeface="Times New Roman" panose="02020603050405020304" pitchFamily="18" charset="0"/>
                          <a:cs typeface="Times New Roman" panose="02020603050405020304" pitchFamily="18" charset="0"/>
                        </a:rPr>
                        <a:t>grain size </a:t>
                      </a:r>
                      <a:r>
                        <a:rPr lang="en-US" altLang="zh-CN" sz="1500" b="1" dirty="0" smtClean="0">
                          <a:latin typeface="Times New Roman" panose="02020603050405020304" pitchFamily="18" charset="0"/>
                          <a:cs typeface="Times New Roman" panose="02020603050405020304" pitchFamily="18" charset="0"/>
                        </a:rPr>
                        <a:t>to 25 nm</a:t>
                      </a:r>
                      <a:endParaRPr lang="zh-CN" altLang="en-US" sz="1500" b="1" dirty="0">
                        <a:latin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V. Both improve the </a:t>
                      </a:r>
                      <a:r>
                        <a:rPr lang="en-US" altLang="zh-CN" sz="1500" b="1" i="1"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r>
                        <a:rPr lang="en-US" altLang="zh-CN" sz="1500" b="1" dirty="0" smtClean="0">
                          <a:latin typeface="Times New Roman" panose="02020603050405020304" pitchFamily="18" charset="0"/>
                          <a:cs typeface="Times New Roman" panose="02020603050405020304" pitchFamily="18" charset="0"/>
                        </a:rPr>
                        <a:t> to 25 T and refine the </a:t>
                      </a:r>
                      <a:r>
                        <a:rPr lang="en-US" altLang="zh-CN" sz="1500" b="1" i="0" dirty="0" smtClean="0">
                          <a:latin typeface="Times New Roman" panose="02020603050405020304" pitchFamily="18" charset="0"/>
                          <a:cs typeface="Times New Roman" panose="02020603050405020304" pitchFamily="18" charset="0"/>
                        </a:rPr>
                        <a:t>grain size </a:t>
                      </a:r>
                      <a:r>
                        <a:rPr lang="en-US" altLang="zh-CN" sz="1500" b="1" dirty="0" smtClean="0">
                          <a:latin typeface="Times New Roman" panose="02020603050405020304" pitchFamily="18" charset="0"/>
                          <a:cs typeface="Times New Roman" panose="02020603050405020304" pitchFamily="18" charset="0"/>
                        </a:rPr>
                        <a:t>down to 25 nm</a:t>
                      </a:r>
                      <a:endParaRPr lang="zh-CN" altLang="en-US" sz="1500" b="1" dirty="0" smtClean="0">
                        <a:latin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04800">
                <a:tc gridSpan="2">
                  <a:txBody>
                    <a:bodyPr/>
                    <a:lstStyle/>
                    <a:p>
                      <a:pPr algn="ctr"/>
                      <a:r>
                        <a:rPr lang="en-US" altLang="zh-CN" sz="1500" b="1" baseline="0" dirty="0" smtClean="0">
                          <a:latin typeface="Times New Roman" panose="02020603050405020304" pitchFamily="18" charset="0"/>
                          <a:cs typeface="Times New Roman" panose="02020603050405020304" pitchFamily="18" charset="0"/>
                        </a:rPr>
                        <a:t>Grain size, nm</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100 - 120</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36 </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36</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25</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25</a:t>
                      </a:r>
                      <a:endParaRPr lang="zh-CN" altLang="en-US" sz="1500" b="1"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gridSpan="2">
                  <a:txBody>
                    <a:bodyPr/>
                    <a:lstStyle/>
                    <a:p>
                      <a:pPr algn="ctr"/>
                      <a:r>
                        <a:rPr lang="en-US" altLang="zh-CN" sz="1500" b="1" i="1" dirty="0" smtClean="0">
                          <a:latin typeface="Times New Roman" panose="02020603050405020304" pitchFamily="18" charset="0"/>
                          <a:cs typeface="Times New Roman" panose="02020603050405020304" pitchFamily="18" charset="0"/>
                        </a:rPr>
                        <a:t>F</a:t>
                      </a:r>
                      <a:r>
                        <a:rPr lang="en-US" altLang="zh-CN" sz="1500" b="1" i="1" baseline="-25000" dirty="0" smtClean="0">
                          <a:latin typeface="Times New Roman" panose="02020603050405020304" pitchFamily="18" charset="0"/>
                          <a:cs typeface="Times New Roman" panose="02020603050405020304" pitchFamily="18" charset="0"/>
                        </a:rPr>
                        <a:t>p</a:t>
                      </a:r>
                      <a:r>
                        <a:rPr lang="en-US" altLang="zh-CN" sz="1500" b="1" dirty="0" smtClean="0">
                          <a:latin typeface="Times New Roman" panose="02020603050405020304" pitchFamily="18" charset="0"/>
                          <a:cs typeface="Times New Roman" panose="02020603050405020304" pitchFamily="18" charset="0"/>
                        </a:rPr>
                        <a:t>-B peak</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0.2</a:t>
                      </a: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endParaRPr lang="zh-CN" altLang="en-US" sz="1500" b="1" i="1" baseline="-25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0.34</a:t>
                      </a: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endParaRPr lang="zh-CN" altLang="en-US" sz="1500" b="1" i="1" baseline="-25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0.34</a:t>
                      </a: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endParaRPr lang="zh-CN" altLang="en-US" sz="1500" b="1" i="1" baseline="-25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0.5</a:t>
                      </a: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endParaRPr lang="zh-CN" altLang="en-US" sz="1500" b="1" i="1" baseline="-25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0.5</a:t>
                      </a: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endParaRPr lang="zh-CN" altLang="en-US" sz="1500" b="1" i="1" baseline="-25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gridSpan="2">
                  <a:txBody>
                    <a:bodyPr/>
                    <a:lstStyle/>
                    <a:p>
                      <a:pPr algn="ctr"/>
                      <a:r>
                        <a:rPr lang="en-US" altLang="zh-CN" sz="1500" b="1" i="1" dirty="0" smtClean="0">
                          <a:latin typeface="Times New Roman" panose="02020603050405020304" pitchFamily="18" charset="0"/>
                          <a:cs typeface="Times New Roman" panose="02020603050405020304" pitchFamily="18" charset="0"/>
                        </a:rPr>
                        <a:t>F</a:t>
                      </a:r>
                      <a:r>
                        <a:rPr lang="en-US" altLang="zh-CN" sz="1500" b="1" i="1" baseline="-25000" dirty="0" smtClean="0">
                          <a:latin typeface="Times New Roman" panose="02020603050405020304" pitchFamily="18" charset="0"/>
                          <a:cs typeface="Times New Roman" panose="02020603050405020304" pitchFamily="18" charset="0"/>
                        </a:rPr>
                        <a:t>p,max</a:t>
                      </a:r>
                      <a:r>
                        <a:rPr lang="en-US" altLang="zh-CN" sz="1500" b="1" dirty="0" smtClean="0">
                          <a:latin typeface="Times New Roman" panose="02020603050405020304" pitchFamily="18" charset="0"/>
                          <a:cs typeface="Times New Roman" panose="02020603050405020304" pitchFamily="18" charset="0"/>
                        </a:rPr>
                        <a:t>, GN/m</a:t>
                      </a:r>
                      <a:r>
                        <a:rPr lang="en-US" altLang="zh-CN" sz="1500" b="1" baseline="30000" dirty="0" smtClean="0">
                          <a:latin typeface="Times New Roman" panose="02020603050405020304" pitchFamily="18" charset="0"/>
                          <a:cs typeface="Times New Roman" panose="02020603050405020304" pitchFamily="18" charset="0"/>
                        </a:rPr>
                        <a:t>3</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~90</a:t>
                      </a:r>
                      <a:endParaRPr lang="zh-CN" altLang="en-US" sz="1500" b="1" i="0"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180</a:t>
                      </a:r>
                      <a:endParaRPr lang="zh-CN" altLang="en-US" sz="1500" b="1" i="0"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180</a:t>
                      </a:r>
                      <a:endParaRPr lang="zh-CN" altLang="en-US" sz="1500" b="1" i="0"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~250</a:t>
                      </a:r>
                      <a:endParaRPr lang="zh-CN" altLang="en-US" sz="1500" b="1" i="0"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i="0" baseline="0" dirty="0" smtClean="0">
                          <a:latin typeface="Times New Roman" panose="02020603050405020304" pitchFamily="18" charset="0"/>
                          <a:cs typeface="Times New Roman" panose="02020603050405020304" pitchFamily="18" charset="0"/>
                        </a:rPr>
                        <a:t>~250</a:t>
                      </a:r>
                      <a:endParaRPr lang="zh-CN" altLang="en-US" sz="1500" b="1" i="0" baseline="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714">
                <a:tc gridSpan="2">
                  <a:txBody>
                    <a:bodyPr/>
                    <a:lstStyle/>
                    <a:p>
                      <a:pPr algn="ctr"/>
                      <a:r>
                        <a:rPr lang="en-US" altLang="zh-CN" sz="1500" b="1" i="1" baseline="0" dirty="0" smtClean="0">
                          <a:latin typeface="Times New Roman" panose="02020603050405020304" pitchFamily="18" charset="0"/>
                          <a:cs typeface="Times New Roman" panose="02020603050405020304" pitchFamily="18" charset="0"/>
                        </a:rPr>
                        <a:t>B</a:t>
                      </a:r>
                      <a:r>
                        <a:rPr lang="en-US" altLang="zh-CN" sz="1500" b="1" i="1" baseline="-25000" dirty="0" smtClean="0">
                          <a:latin typeface="Times New Roman" panose="02020603050405020304" pitchFamily="18" charset="0"/>
                          <a:cs typeface="Times New Roman" panose="02020603050405020304" pitchFamily="18" charset="0"/>
                        </a:rPr>
                        <a:t>irr</a:t>
                      </a:r>
                      <a:r>
                        <a:rPr lang="en-US" altLang="zh-CN" sz="1500" b="1" dirty="0" smtClean="0">
                          <a:latin typeface="Times New Roman" panose="02020603050405020304" pitchFamily="18" charset="0"/>
                          <a:cs typeface="Times New Roman" panose="02020603050405020304" pitchFamily="18" charset="0"/>
                        </a:rPr>
                        <a:t>, T</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25</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25</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20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25</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6223">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12 T</a:t>
                      </a:r>
                      <a:endParaRPr lang="zh-CN" altLang="en-US" sz="1500" b="1" baseline="30000"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baseline="0" dirty="0" smtClean="0">
                          <a:latin typeface="Times New Roman" panose="02020603050405020304" pitchFamily="18" charset="0"/>
                          <a:cs typeface="Times New Roman" panose="02020603050405020304" pitchFamily="18" charset="0"/>
                        </a:rPr>
                        <a:t>Layer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5,000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9,600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16,400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20,000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20,800</a:t>
                      </a:r>
                      <a:endParaRPr lang="zh-CN" altLang="en-US" sz="1500" b="1"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vMerge="1">
                  <a:txBody>
                    <a:bodyPr/>
                    <a:lstStyle/>
                    <a:p>
                      <a:pPr algn="ctr"/>
                      <a:endParaRPr lang="zh-CN" altLang="en-US" sz="1600" b="1" baseline="30000" dirty="0"/>
                    </a:p>
                  </a:txBody>
                  <a:tcPr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baseline="0" dirty="0" smtClean="0">
                          <a:latin typeface="Times New Roman" panose="02020603050405020304" pitchFamily="18" charset="0"/>
                          <a:cs typeface="Times New Roman" panose="02020603050405020304" pitchFamily="18" charset="0"/>
                        </a:rPr>
                        <a:t>Non-Cu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3,000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5,760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9,840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12,000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12,480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149">
                <a:tc vMerge="1">
                  <a:txBody>
                    <a:bodyPr/>
                    <a:lstStyle/>
                    <a:p>
                      <a:pPr algn="ctr"/>
                      <a:endParaRPr lang="zh-CN" altLang="en-US" sz="1600" b="1" baseline="30000" dirty="0"/>
                    </a:p>
                  </a:txBody>
                  <a:tcPr marT="0" marB="0"/>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Engineering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1,600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3,050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5,200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6,360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6,600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531">
                <a:tc vMerge="1">
                  <a:txBody>
                    <a:bodyPr/>
                    <a:lstStyle/>
                    <a:p>
                      <a:pPr algn="ctr"/>
                      <a:endParaRPr lang="zh-CN" altLang="en-US" sz="1600" b="1" baseline="30000" dirty="0"/>
                    </a:p>
                  </a:txBody>
                  <a:tcPr marT="0" marB="0"/>
                </a:tc>
                <a:tc>
                  <a:txBody>
                    <a:bodyPr/>
                    <a:lstStyle/>
                    <a:p>
                      <a:pPr algn="ctr"/>
                      <a:r>
                        <a:rPr lang="en-US" altLang="zh-CN" sz="1500" b="1" i="1" baseline="0" dirty="0" smtClean="0">
                          <a:latin typeface="Times New Roman" panose="02020603050405020304" pitchFamily="18" charset="0"/>
                          <a:cs typeface="Times New Roman" panose="02020603050405020304" pitchFamily="18" charset="0"/>
                        </a:rPr>
                        <a:t>I</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800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1,530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2,620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3,200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3,320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903">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15</a:t>
                      </a:r>
                      <a:r>
                        <a:rPr lang="en-US" altLang="zh-CN" sz="1500" b="1" baseline="0" dirty="0" smtClean="0">
                          <a:latin typeface="Times New Roman" panose="02020603050405020304" pitchFamily="18" charset="0"/>
                          <a:cs typeface="Times New Roman" panose="02020603050405020304" pitchFamily="18" charset="0"/>
                        </a:rPr>
                        <a:t> T</a:t>
                      </a:r>
                      <a:endParaRPr lang="zh-CN" altLang="en-US" sz="1500" b="1" baseline="30000"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baseline="0" dirty="0" smtClean="0">
                          <a:latin typeface="Times New Roman" panose="02020603050405020304" pitchFamily="18" charset="0"/>
                          <a:cs typeface="Times New Roman" panose="02020603050405020304" pitchFamily="18" charset="0"/>
                        </a:rPr>
                        <a:t>Layer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2,700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3,800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7,800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12,500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dirty="0" smtClean="0">
                          <a:latin typeface="Times New Roman" panose="02020603050405020304" pitchFamily="18" charset="0"/>
                          <a:cs typeface="Times New Roman" panose="02020603050405020304" pitchFamily="18" charset="0"/>
                        </a:rPr>
                        <a:t>16,000</a:t>
                      </a:r>
                      <a:endParaRPr lang="zh-CN" altLang="en-US" sz="1500" b="1"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903">
                <a:tc vMerge="1">
                  <a:txBody>
                    <a:bodyPr/>
                    <a:lstStyle/>
                    <a:p>
                      <a:pPr algn="ctr"/>
                      <a:endParaRPr lang="zh-CN" altLang="en-US" sz="1600" b="1" baseline="30000" dirty="0"/>
                    </a:p>
                  </a:txBody>
                  <a:tcPr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b="1" baseline="0" dirty="0" smtClean="0">
                          <a:latin typeface="Times New Roman" panose="02020603050405020304" pitchFamily="18" charset="0"/>
                          <a:cs typeface="Times New Roman" panose="02020603050405020304" pitchFamily="18" charset="0"/>
                        </a:rPr>
                        <a:t>Non-Cu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smtClean="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1,600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2,280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4,680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7,500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9,600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903">
                <a:tc vMerge="1">
                  <a:txBody>
                    <a:bodyPr/>
                    <a:lstStyle/>
                    <a:p>
                      <a:pPr algn="ctr"/>
                      <a:endParaRPr lang="zh-CN" altLang="en-US" sz="1600" b="1" baseline="30000" dirty="0"/>
                    </a:p>
                  </a:txBody>
                  <a:tcPr marT="0" marB="0"/>
                </a:tc>
                <a:tc>
                  <a:txBody>
                    <a:bodyPr/>
                    <a:lstStyle/>
                    <a:p>
                      <a:pPr algn="ctr"/>
                      <a:r>
                        <a:rPr lang="en-US" altLang="zh-CN" sz="1500" b="1" baseline="0" dirty="0" smtClean="0">
                          <a:latin typeface="Times New Roman" panose="02020603050405020304" pitchFamily="18" charset="0"/>
                          <a:cs typeface="Times New Roman" panose="02020603050405020304" pitchFamily="18" charset="0"/>
                        </a:rPr>
                        <a:t>Engineering </a:t>
                      </a:r>
                      <a:r>
                        <a:rPr lang="en-US" altLang="zh-CN" sz="1500" b="1" i="1" baseline="0" dirty="0" smtClean="0">
                          <a:latin typeface="Times New Roman" panose="02020603050405020304" pitchFamily="18" charset="0"/>
                          <a:cs typeface="Times New Roman" panose="02020603050405020304" pitchFamily="18" charset="0"/>
                        </a:rPr>
                        <a:t>J</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A/mm</a:t>
                      </a:r>
                      <a:r>
                        <a:rPr lang="en-US" altLang="zh-CN" sz="1500" b="1" baseline="30000" dirty="0" smtClean="0">
                          <a:latin typeface="Times New Roman" panose="02020603050405020304" pitchFamily="18" charset="0"/>
                          <a:cs typeface="Times New Roman" panose="02020603050405020304" pitchFamily="18" charset="0"/>
                        </a:rPr>
                        <a:t>2</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850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1,210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2,480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4,000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5,100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903">
                <a:tc vMerge="1">
                  <a:txBody>
                    <a:bodyPr/>
                    <a:lstStyle/>
                    <a:p>
                      <a:pPr algn="ctr"/>
                      <a:endParaRPr lang="zh-CN" altLang="en-US" sz="1600" b="1" baseline="30000" dirty="0"/>
                    </a:p>
                  </a:txBody>
                  <a:tcPr marT="0" marB="0"/>
                </a:tc>
                <a:tc>
                  <a:txBody>
                    <a:bodyPr/>
                    <a:lstStyle/>
                    <a:p>
                      <a:pPr algn="ctr"/>
                      <a:r>
                        <a:rPr lang="en-US" altLang="zh-CN" sz="1500" b="1" i="1" baseline="0" dirty="0" smtClean="0">
                          <a:latin typeface="Times New Roman" panose="02020603050405020304" pitchFamily="18" charset="0"/>
                          <a:cs typeface="Times New Roman" panose="02020603050405020304" pitchFamily="18" charset="0"/>
                        </a:rPr>
                        <a:t>I</a:t>
                      </a:r>
                      <a:r>
                        <a:rPr lang="en-US" altLang="zh-CN" sz="1500" b="1" i="1" baseline="-25000" dirty="0" smtClean="0">
                          <a:latin typeface="Times New Roman" panose="02020603050405020304" pitchFamily="18" charset="0"/>
                          <a:cs typeface="Times New Roman" panose="02020603050405020304" pitchFamily="18" charset="0"/>
                        </a:rPr>
                        <a:t>c</a:t>
                      </a:r>
                      <a:r>
                        <a:rPr lang="en-US" altLang="zh-CN" sz="1500" b="1" baseline="0" dirty="0" smtClean="0">
                          <a:latin typeface="Times New Roman" panose="02020603050405020304" pitchFamily="18" charset="0"/>
                          <a:cs typeface="Times New Roman" panose="02020603050405020304" pitchFamily="18" charset="0"/>
                        </a:rPr>
                        <a:t>, A</a:t>
                      </a:r>
                      <a:endParaRPr lang="zh-CN" altLang="en-US" sz="1500" b="1" baseline="30000"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430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610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1,250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2,000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500" b="1" dirty="0" smtClean="0">
                          <a:latin typeface="Times New Roman" panose="02020603050405020304" pitchFamily="18" charset="0"/>
                          <a:cs typeface="Times New Roman" panose="02020603050405020304" pitchFamily="18" charset="0"/>
                        </a:rPr>
                        <a:t>2,560</a:t>
                      </a:r>
                      <a:endParaRPr lang="zh-CN" altLang="en-US" sz="1500" b="1" dirty="0">
                        <a:latin typeface="Times New Roman" panose="02020603050405020304" pitchFamily="18"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3276600" y="918063"/>
            <a:ext cx="5476564" cy="400110"/>
          </a:xfrm>
          <a:prstGeom prst="rect">
            <a:avLst/>
          </a:prstGeom>
          <a:solidFill>
            <a:schemeClr val="accent6"/>
          </a:solidFill>
        </p:spPr>
        <p:txBody>
          <a:bodyPr wrap="none" rtlCol="0">
            <a:spAutoFit/>
          </a:bodyPr>
          <a:lstStyle/>
          <a:p>
            <a:r>
              <a:rPr lang="en-US" sz="2000" b="1" dirty="0" smtClean="0">
                <a:latin typeface="Times New Roman" panose="02020603050405020304" pitchFamily="18" charset="0"/>
                <a:cs typeface="Times New Roman" panose="02020603050405020304" pitchFamily="18" charset="0"/>
              </a:rPr>
              <a:t>Engineering </a:t>
            </a:r>
            <a:r>
              <a:rPr lang="en-US" sz="2000" b="1" i="1" dirty="0" smtClean="0">
                <a:latin typeface="Times New Roman" panose="02020603050405020304" pitchFamily="18" charset="0"/>
                <a:cs typeface="Times New Roman" panose="02020603050405020304" pitchFamily="18" charset="0"/>
              </a:rPr>
              <a:t>J</a:t>
            </a:r>
            <a:r>
              <a:rPr lang="en-US" sz="2000" b="1" i="1" baseline="-25000" dirty="0" smtClean="0">
                <a:latin typeface="Times New Roman" panose="02020603050405020304" pitchFamily="18" charset="0"/>
                <a:cs typeface="Times New Roman" panose="02020603050405020304" pitchFamily="18" charset="0"/>
              </a:rPr>
              <a:t>c</a:t>
            </a:r>
            <a:r>
              <a:rPr lang="en-US" sz="2000" b="1" dirty="0" smtClean="0">
                <a:latin typeface="Times New Roman" panose="02020603050405020304" pitchFamily="18" charset="0"/>
                <a:cs typeface="Times New Roman" panose="02020603050405020304" pitchFamily="18" charset="0"/>
              </a:rPr>
              <a:t> and </a:t>
            </a:r>
            <a:r>
              <a:rPr lang="en-US" sz="2000" b="1" i="1" dirty="0" smtClean="0">
                <a:latin typeface="Times New Roman" panose="02020603050405020304" pitchFamily="18" charset="0"/>
                <a:cs typeface="Times New Roman" panose="02020603050405020304" pitchFamily="18" charset="0"/>
              </a:rPr>
              <a:t>I</a:t>
            </a:r>
            <a:r>
              <a:rPr lang="en-US" sz="2000" b="1" i="1" baseline="-25000" dirty="0" smtClean="0">
                <a:latin typeface="Times New Roman" panose="02020603050405020304" pitchFamily="18" charset="0"/>
                <a:cs typeface="Times New Roman" panose="02020603050405020304" pitchFamily="18" charset="0"/>
              </a:rPr>
              <a:t>c</a:t>
            </a:r>
            <a:r>
              <a:rPr lang="en-US" sz="2000" b="1" i="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for the five different cases:</a:t>
            </a:r>
            <a:endParaRPr lang="en-US"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745" y="6027003"/>
            <a:ext cx="8991600" cy="830997"/>
          </a:xfrm>
          <a:prstGeom prst="rect">
            <a:avLst/>
          </a:prstGeom>
          <a:solidFill>
            <a:schemeClr val="bg1"/>
          </a:solid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Note: Assuming all the five cases have the same Nb</a:t>
            </a:r>
            <a:r>
              <a:rPr lang="en-US" sz="1600" baseline="-25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Sn area fraction with the state-of-the-art RRP strands: </a:t>
            </a:r>
          </a:p>
          <a:p>
            <a:r>
              <a:rPr lang="en-US" sz="1600" dirty="0" smtClean="0">
                <a:latin typeface="Times New Roman" panose="02020603050405020304" pitchFamily="18" charset="0"/>
                <a:cs typeface="Times New Roman" panose="02020603050405020304" pitchFamily="18" charset="0"/>
              </a:rPr>
              <a:t>the Nb</a:t>
            </a:r>
            <a:r>
              <a:rPr lang="en-US" sz="1600" baseline="-25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Sn area fraction in a subelement is 60%, the non-Cu area fraction in a strand is 0.53, the wire diameter is 0.8 mm.</a:t>
            </a:r>
            <a:endParaRPr lang="en-US"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82" t="30823" r="26896" b="30562"/>
          <a:stretch/>
        </p:blipFill>
        <p:spPr>
          <a:xfrm>
            <a:off x="28700" y="191318"/>
            <a:ext cx="2652085" cy="2018482"/>
          </a:xfrm>
          <a:prstGeom prst="rect">
            <a:avLst/>
          </a:prstGeom>
        </p:spPr>
      </p:pic>
      <p:sp>
        <p:nvSpPr>
          <p:cNvPr id="3" name="TextBox 2"/>
          <p:cNvSpPr txBox="1"/>
          <p:nvPr/>
        </p:nvSpPr>
        <p:spPr>
          <a:xfrm>
            <a:off x="2819400" y="76200"/>
            <a:ext cx="6096000" cy="830997"/>
          </a:xfrm>
          <a:prstGeom prst="rect">
            <a:avLst/>
          </a:prstGeom>
          <a:noFill/>
        </p:spPr>
        <p:txBody>
          <a:bodyPr wrap="square" rtlCol="0">
            <a:spAutoFit/>
          </a:bodyPr>
          <a:lstStyle/>
          <a:p>
            <a:r>
              <a:rPr lang="en-US" sz="2400" dirty="0" smtClean="0"/>
              <a:t>A naive look at the limits of </a:t>
            </a:r>
            <a:r>
              <a:rPr lang="en-US" sz="2400" i="1" dirty="0" smtClean="0"/>
              <a:t>J</a:t>
            </a:r>
            <a:r>
              <a:rPr lang="en-US" sz="2400" i="1" baseline="-25000" dirty="0" smtClean="0"/>
              <a:t>c</a:t>
            </a:r>
            <a:r>
              <a:rPr lang="en-US" sz="2400" dirty="0" smtClean="0"/>
              <a:t> in </a:t>
            </a:r>
            <a:r>
              <a:rPr lang="en-US" sz="2400" dirty="0" smtClean="0"/>
              <a:t>Nb</a:t>
            </a:r>
            <a:r>
              <a:rPr lang="en-US" sz="2400" baseline="-25000" dirty="0" smtClean="0"/>
              <a:t>3</a:t>
            </a:r>
            <a:r>
              <a:rPr lang="en-US" sz="2400" dirty="0" smtClean="0"/>
              <a:t>Sn</a:t>
            </a:r>
          </a:p>
          <a:p>
            <a:r>
              <a:rPr lang="en-US" sz="2400" dirty="0" smtClean="0"/>
              <a:t>(Rosy scenario)</a:t>
            </a:r>
            <a:r>
              <a:rPr lang="en-US" sz="2400" dirty="0" smtClean="0"/>
              <a:t> </a:t>
            </a:r>
            <a:endParaRPr lang="en-US" sz="2400" dirty="0" smtClean="0"/>
          </a:p>
        </p:txBody>
      </p:sp>
      <p:sp>
        <p:nvSpPr>
          <p:cNvPr id="4" name="Rounded Rectangle 3"/>
          <p:cNvSpPr/>
          <p:nvPr/>
        </p:nvSpPr>
        <p:spPr bwMode="auto">
          <a:xfrm>
            <a:off x="395536" y="5013176"/>
            <a:ext cx="8748464" cy="36004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Tree>
    <p:extLst>
      <p:ext uri="{BB962C8B-B14F-4D97-AF65-F5344CB8AC3E}">
        <p14:creationId xmlns:p14="http://schemas.microsoft.com/office/powerpoint/2010/main" val="30042952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964488" cy="551148"/>
          </a:xfrm>
        </p:spPr>
        <p:txBody>
          <a:bodyPr/>
          <a:lstStyle/>
          <a:p>
            <a:r>
              <a:rPr lang="en-US" dirty="0" smtClean="0"/>
              <a:t>Need of FCC for improved Nb</a:t>
            </a:r>
            <a:r>
              <a:rPr lang="en-US" baseline="-25000" dirty="0" smtClean="0"/>
              <a:t>3</a:t>
            </a:r>
            <a:r>
              <a:rPr lang="en-US" dirty="0" smtClean="0"/>
              <a:t>Sn</a:t>
            </a:r>
            <a:endParaRPr lang="en-US" dirty="0"/>
          </a:p>
        </p:txBody>
      </p:sp>
      <p:sp>
        <p:nvSpPr>
          <p:cNvPr id="3" name="Content Placeholder 2"/>
          <p:cNvSpPr>
            <a:spLocks noGrp="1"/>
          </p:cNvSpPr>
          <p:nvPr>
            <p:ph idx="1"/>
          </p:nvPr>
        </p:nvSpPr>
        <p:spPr>
          <a:xfrm>
            <a:off x="685800" y="1160748"/>
            <a:ext cx="7772400" cy="4935252"/>
          </a:xfrm>
        </p:spPr>
        <p:txBody>
          <a:bodyPr/>
          <a:lstStyle/>
          <a:p>
            <a:pPr marL="0" indent="0">
              <a:buNone/>
            </a:pPr>
            <a:r>
              <a:rPr lang="en-US" sz="2400" dirty="0" smtClean="0"/>
              <a:t>Needed conductor amount for FCC</a:t>
            </a:r>
            <a:endParaRPr lang="en-US" sz="2400" dirty="0"/>
          </a:p>
          <a:p>
            <a:r>
              <a:rPr lang="en-US" sz="2400" dirty="0" smtClean="0"/>
              <a:t>FCC </a:t>
            </a:r>
            <a:r>
              <a:rPr lang="en-US" sz="2400" dirty="0"/>
              <a:t>with 16 T magnets: 4,500 tons of Nb</a:t>
            </a:r>
            <a:r>
              <a:rPr lang="en-US" sz="2400" baseline="-25000" dirty="0"/>
              <a:t>3</a:t>
            </a:r>
            <a:r>
              <a:rPr lang="en-US" sz="2400" dirty="0"/>
              <a:t>Sn and 10,000 tons on </a:t>
            </a:r>
            <a:r>
              <a:rPr lang="en-US" sz="2400" dirty="0" err="1"/>
              <a:t>NbTi</a:t>
            </a:r>
            <a:endParaRPr lang="en-US" sz="2400" dirty="0"/>
          </a:p>
          <a:p>
            <a:r>
              <a:rPr lang="en-US" sz="2400" dirty="0"/>
              <a:t>FCC with 20 T: 1,400 tons HTS, 6,300 tons Nb</a:t>
            </a:r>
            <a:r>
              <a:rPr lang="en-US" sz="2400" baseline="-25000" dirty="0"/>
              <a:t>3</a:t>
            </a:r>
            <a:r>
              <a:rPr lang="en-US" sz="2400" dirty="0"/>
              <a:t>Sn, 11,000 tons </a:t>
            </a:r>
            <a:r>
              <a:rPr lang="en-US" sz="2400" dirty="0" err="1" smtClean="0"/>
              <a:t>NbTi</a:t>
            </a:r>
            <a:endParaRPr lang="en-US" sz="2400" dirty="0" smtClean="0"/>
          </a:p>
          <a:p>
            <a:endParaRPr lang="en-US" sz="2400" dirty="0"/>
          </a:p>
          <a:p>
            <a:r>
              <a:rPr lang="en-US" sz="2400" dirty="0" smtClean="0"/>
              <a:t>Conductor Specifications?</a:t>
            </a:r>
          </a:p>
          <a:p>
            <a:pPr lvl="1"/>
            <a:r>
              <a:rPr lang="en-US" sz="2400" dirty="0" smtClean="0"/>
              <a:t>Non Cu </a:t>
            </a:r>
            <a:r>
              <a:rPr lang="en-US" sz="2400" i="1" dirty="0" smtClean="0"/>
              <a:t>J</a:t>
            </a:r>
            <a:r>
              <a:rPr lang="en-US" sz="2400" i="1" baseline="-25000" dirty="0" smtClean="0"/>
              <a:t>c</a:t>
            </a:r>
            <a:r>
              <a:rPr lang="en-US" sz="2400" dirty="0" smtClean="0"/>
              <a:t> of 1500 A/mm</a:t>
            </a:r>
            <a:r>
              <a:rPr lang="en-US" sz="2400" baseline="30000" dirty="0" smtClean="0"/>
              <a:t>2</a:t>
            </a:r>
            <a:r>
              <a:rPr lang="en-US" sz="2400" dirty="0" smtClean="0"/>
              <a:t> at </a:t>
            </a:r>
            <a:r>
              <a:rPr lang="en-US" sz="2400" dirty="0" smtClean="0"/>
              <a:t>16 </a:t>
            </a:r>
            <a:r>
              <a:rPr lang="en-US" sz="2400" dirty="0" smtClean="0"/>
              <a:t>T?</a:t>
            </a:r>
          </a:p>
          <a:p>
            <a:endParaRPr lang="en-US" sz="2400" dirty="0"/>
          </a:p>
          <a:p>
            <a:r>
              <a:rPr lang="en-US" sz="2400" dirty="0" smtClean="0"/>
              <a:t>Will need both ternary alloy and enhanced pinning</a:t>
            </a:r>
            <a:endParaRPr lang="en-US" sz="2400" dirty="0"/>
          </a:p>
          <a:p>
            <a:endParaRPr lang="en-US" dirty="0"/>
          </a:p>
        </p:txBody>
      </p:sp>
    </p:spTree>
    <p:extLst>
      <p:ext uri="{BB962C8B-B14F-4D97-AF65-F5344CB8AC3E}">
        <p14:creationId xmlns:p14="http://schemas.microsoft.com/office/powerpoint/2010/main" val="144950601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how realistic?</a:t>
            </a:r>
            <a:endParaRPr lang="en-US" dirty="0"/>
          </a:p>
        </p:txBody>
      </p:sp>
      <p:sp>
        <p:nvSpPr>
          <p:cNvPr id="3" name="Content Placeholder 2"/>
          <p:cNvSpPr>
            <a:spLocks noGrp="1"/>
          </p:cNvSpPr>
          <p:nvPr>
            <p:ph idx="1"/>
          </p:nvPr>
        </p:nvSpPr>
        <p:spPr/>
        <p:txBody>
          <a:bodyPr/>
          <a:lstStyle/>
          <a:p>
            <a:r>
              <a:rPr lang="en-US" dirty="0" smtClean="0"/>
              <a:t>We cannot forget to include the area needed for the powder </a:t>
            </a:r>
            <a:r>
              <a:rPr lang="en-US" dirty="0" smtClean="0">
                <a:solidFill>
                  <a:srgbClr val="FF0000"/>
                </a:solidFill>
              </a:rPr>
              <a:t>(we will do that next slide)</a:t>
            </a:r>
          </a:p>
          <a:p>
            <a:r>
              <a:rPr lang="en-US" dirty="0" smtClean="0"/>
              <a:t>Can we really push the </a:t>
            </a:r>
            <a:r>
              <a:rPr lang="en-US" i="1" dirty="0" smtClean="0"/>
              <a:t>F</a:t>
            </a:r>
            <a:r>
              <a:rPr lang="en-US" i="1" baseline="-25000" dirty="0" smtClean="0"/>
              <a:t>p</a:t>
            </a:r>
            <a:r>
              <a:rPr lang="en-US" i="1" dirty="0" smtClean="0"/>
              <a:t> </a:t>
            </a:r>
            <a:r>
              <a:rPr lang="en-US" dirty="0" smtClean="0"/>
              <a:t>to 0.5? </a:t>
            </a:r>
            <a:r>
              <a:rPr lang="en-US" dirty="0" smtClean="0">
                <a:solidFill>
                  <a:srgbClr val="FF0000"/>
                </a:solidFill>
              </a:rPr>
              <a:t>(It seems that we are well on our way)</a:t>
            </a:r>
          </a:p>
          <a:p>
            <a:r>
              <a:rPr lang="en-US" dirty="0" smtClean="0"/>
              <a:t>Can we really make </a:t>
            </a:r>
            <a:r>
              <a:rPr lang="en-US" dirty="0" err="1" smtClean="0"/>
              <a:t>multis</a:t>
            </a:r>
            <a:r>
              <a:rPr lang="en-US" dirty="0" smtClean="0"/>
              <a:t> </a:t>
            </a:r>
            <a:r>
              <a:rPr lang="en-US" dirty="0" smtClean="0">
                <a:solidFill>
                  <a:srgbClr val="FF0000"/>
                </a:solidFill>
              </a:rPr>
              <a:t>(it seems so, but more process development is required)</a:t>
            </a:r>
            <a:endParaRPr lang="en-US" dirty="0">
              <a:solidFill>
                <a:srgbClr val="FF0000"/>
              </a:solidFill>
            </a:endParaRPr>
          </a:p>
        </p:txBody>
      </p:sp>
    </p:spTree>
    <p:extLst>
      <p:ext uri="{BB962C8B-B14F-4D97-AF65-F5344CB8AC3E}">
        <p14:creationId xmlns:p14="http://schemas.microsoft.com/office/powerpoint/2010/main" val="78001341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67" y="1026"/>
            <a:ext cx="8461375" cy="60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95630" y="6211669"/>
            <a:ext cx="2364702" cy="646331"/>
          </a:xfrm>
          <a:prstGeom prst="rect">
            <a:avLst/>
          </a:prstGeom>
          <a:solidFill>
            <a:srgbClr val="FFC000"/>
          </a:solidFill>
        </p:spPr>
        <p:txBody>
          <a:bodyPr wrap="square" rtlCol="0">
            <a:spAutoFit/>
          </a:bodyPr>
          <a:lstStyle/>
          <a:p>
            <a:r>
              <a:rPr lang="en-US" dirty="0" smtClean="0">
                <a:latin typeface="+mj-lt"/>
              </a:rPr>
              <a:t>4% area needed for oxide powder</a:t>
            </a:r>
            <a:endParaRPr lang="en-US" dirty="0">
              <a:latin typeface="+mj-lt"/>
            </a:endParaRPr>
          </a:p>
        </p:txBody>
      </p:sp>
    </p:spTree>
    <p:extLst>
      <p:ext uri="{BB962C8B-B14F-4D97-AF65-F5344CB8AC3E}">
        <p14:creationId xmlns:p14="http://schemas.microsoft.com/office/powerpoint/2010/main" val="2825125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152636"/>
            <a:ext cx="7772400" cy="1143000"/>
          </a:xfrm>
        </p:spPr>
        <p:txBody>
          <a:bodyPr/>
          <a:lstStyle/>
          <a:p>
            <a:r>
              <a:rPr lang="en-US" dirty="0" smtClean="0"/>
              <a:t>Practical Conductor </a:t>
            </a:r>
            <a:r>
              <a:rPr lang="en-US" i="1" dirty="0" smtClean="0"/>
              <a:t>J</a:t>
            </a:r>
            <a:r>
              <a:rPr lang="en-US" i="1" baseline="-25000" dirty="0" smtClean="0"/>
              <a:t>c</a:t>
            </a:r>
            <a:r>
              <a:rPr lang="en-US" dirty="0" smtClean="0"/>
              <a:t> and </a:t>
            </a:r>
            <a:r>
              <a:rPr lang="en-US" i="1" dirty="0" smtClean="0"/>
              <a:t>J</a:t>
            </a:r>
            <a:r>
              <a:rPr lang="en-US" i="1" baseline="-25000" dirty="0" smtClean="0"/>
              <a:t>e </a:t>
            </a:r>
            <a:r>
              <a:rPr lang="en-US" dirty="0" smtClean="0"/>
              <a:t>(12 T)</a:t>
            </a:r>
            <a:endParaRPr lang="en-US" dirty="0"/>
          </a:p>
        </p:txBody>
      </p:sp>
      <p:sp>
        <p:nvSpPr>
          <p:cNvPr id="3" name="Content Placeholder 2"/>
          <p:cNvSpPr>
            <a:spLocks noGrp="1"/>
          </p:cNvSpPr>
          <p:nvPr>
            <p:ph idx="1"/>
          </p:nvPr>
        </p:nvSpPr>
        <p:spPr>
          <a:xfrm>
            <a:off x="323528" y="1268760"/>
            <a:ext cx="8424936" cy="4114800"/>
          </a:xfrm>
        </p:spPr>
        <p:txBody>
          <a:bodyPr/>
          <a:lstStyle/>
          <a:p>
            <a:r>
              <a:rPr lang="en-US" sz="2000" dirty="0" smtClean="0"/>
              <a:t>Layer </a:t>
            </a:r>
            <a:r>
              <a:rPr lang="en-US" sz="2000" i="1" dirty="0" smtClean="0"/>
              <a:t>J</a:t>
            </a:r>
            <a:r>
              <a:rPr lang="en-US" sz="2000" i="1" baseline="-25000" dirty="0" smtClean="0"/>
              <a:t>c</a:t>
            </a:r>
            <a:r>
              <a:rPr lang="en-US" sz="2000" dirty="0" smtClean="0"/>
              <a:t> of present day RRP, Tube and PIT is 5000 A/mm</a:t>
            </a:r>
            <a:r>
              <a:rPr lang="en-US" sz="2000" baseline="30000" dirty="0" smtClean="0"/>
              <a:t>2</a:t>
            </a:r>
            <a:r>
              <a:rPr lang="en-US" sz="2000" dirty="0" smtClean="0"/>
              <a:t>, with 60% A15 in </a:t>
            </a:r>
            <a:r>
              <a:rPr lang="en-US" sz="2000" dirty="0" err="1" smtClean="0"/>
              <a:t>subelement</a:t>
            </a:r>
            <a:r>
              <a:rPr lang="en-US" sz="2000" dirty="0" smtClean="0"/>
              <a:t> for RRP, and 50% for PIT and Tube </a:t>
            </a:r>
          </a:p>
          <a:p>
            <a:r>
              <a:rPr lang="en-US" sz="2000" dirty="0" smtClean="0"/>
              <a:t>At 15 T </a:t>
            </a:r>
            <a:r>
              <a:rPr lang="en-US" sz="2000" i="1" dirty="0" smtClean="0"/>
              <a:t>J</a:t>
            </a:r>
            <a:r>
              <a:rPr lang="en-US" sz="2000" i="1" baseline="-25000" dirty="0" smtClean="0"/>
              <a:t>c</a:t>
            </a:r>
            <a:r>
              <a:rPr lang="en-US" sz="2000" dirty="0" smtClean="0"/>
              <a:t> is 2700 A/mm</a:t>
            </a:r>
            <a:r>
              <a:rPr lang="en-US" sz="2000" baseline="30000" dirty="0" smtClean="0"/>
              <a:t>2</a:t>
            </a:r>
            <a:r>
              <a:rPr lang="en-US" sz="2000" dirty="0" smtClean="0"/>
              <a:t>, </a:t>
            </a:r>
            <a:r>
              <a:rPr lang="en-US" sz="2000" i="1" dirty="0" err="1" smtClean="0"/>
              <a:t>J</a:t>
            </a:r>
            <a:r>
              <a:rPr lang="en-US" sz="2000" i="1" baseline="-25000" dirty="0" err="1" smtClean="0"/>
              <a:t>c,nonCu</a:t>
            </a:r>
            <a:r>
              <a:rPr lang="en-US" sz="2000" dirty="0" smtClean="0"/>
              <a:t> (RRP) = 1600 A/mm</a:t>
            </a:r>
            <a:r>
              <a:rPr lang="en-US" sz="2000" baseline="30000" dirty="0" smtClean="0"/>
              <a:t>2</a:t>
            </a:r>
            <a:r>
              <a:rPr lang="en-US" sz="2000" dirty="0" smtClean="0"/>
              <a:t>, and Tube/PIT 1350 A/mm</a:t>
            </a:r>
            <a:r>
              <a:rPr lang="en-US" sz="2000" baseline="30000" dirty="0" smtClean="0"/>
              <a:t>2</a:t>
            </a:r>
          </a:p>
          <a:p>
            <a:r>
              <a:rPr lang="en-US" sz="2000" dirty="0" smtClean="0"/>
              <a:t>4</a:t>
            </a:r>
            <a:r>
              <a:rPr lang="en-US" sz="2000" dirty="0"/>
              <a:t>% </a:t>
            </a:r>
            <a:r>
              <a:rPr lang="en-US" sz="2000" dirty="0" smtClean="0"/>
              <a:t>(volume or area)is required for the SnO</a:t>
            </a:r>
            <a:r>
              <a:rPr lang="en-US" sz="2000" baseline="-25000" dirty="0" smtClean="0"/>
              <a:t>2</a:t>
            </a:r>
            <a:r>
              <a:rPr lang="en-US" sz="2000" dirty="0" smtClean="0"/>
              <a:t> powders</a:t>
            </a:r>
          </a:p>
          <a:p>
            <a:endParaRPr lang="en-US" sz="2000" dirty="0" smtClean="0"/>
          </a:p>
          <a:p>
            <a:pPr marL="0" indent="0">
              <a:buNone/>
            </a:pPr>
            <a:r>
              <a:rPr lang="en-US" sz="2000" b="1" u="sng" dirty="0" smtClean="0"/>
              <a:t>At 12 T</a:t>
            </a:r>
            <a:endParaRPr lang="en-US" sz="2000" b="1" u="sng" dirty="0"/>
          </a:p>
          <a:p>
            <a:r>
              <a:rPr lang="en-US" sz="2000" dirty="0" smtClean="0"/>
              <a:t>Using </a:t>
            </a:r>
            <a:r>
              <a:rPr lang="en-US" sz="2000" dirty="0" smtClean="0"/>
              <a:t>1% Zr, with full oxidation, and moderate temperatures, layer Jc of 10 kA/mm</a:t>
            </a:r>
            <a:r>
              <a:rPr lang="en-US" sz="2000" baseline="30000" dirty="0" smtClean="0"/>
              <a:t>2</a:t>
            </a:r>
            <a:r>
              <a:rPr lang="en-US" sz="2000" dirty="0" smtClean="0"/>
              <a:t> seen at 12 T in mono</a:t>
            </a:r>
          </a:p>
          <a:p>
            <a:r>
              <a:rPr lang="en-US" sz="2000" dirty="0" smtClean="0"/>
              <a:t>Assuming 50% fill factor, </a:t>
            </a:r>
            <a:r>
              <a:rPr lang="en-US" sz="2000" i="1" dirty="0" err="1" smtClean="0"/>
              <a:t>J</a:t>
            </a:r>
            <a:r>
              <a:rPr lang="en-US" sz="2000" i="1" baseline="-25000" dirty="0" err="1" smtClean="0"/>
              <a:t>c,nonCu</a:t>
            </a:r>
            <a:r>
              <a:rPr lang="en-US" sz="2000" i="1" baseline="-25000" dirty="0" smtClean="0"/>
              <a:t> </a:t>
            </a:r>
            <a:r>
              <a:rPr lang="en-US" sz="2000" i="1" dirty="0" smtClean="0"/>
              <a:t>(</a:t>
            </a:r>
            <a:r>
              <a:rPr lang="en-US" sz="2000" dirty="0" smtClean="0"/>
              <a:t>12 T) should reach 4750 A/mm</a:t>
            </a:r>
            <a:r>
              <a:rPr lang="en-US" sz="2000" baseline="30000" dirty="0" smtClean="0"/>
              <a:t>2</a:t>
            </a:r>
          </a:p>
          <a:p>
            <a:r>
              <a:rPr lang="en-US" sz="2400" dirty="0" smtClean="0"/>
              <a:t>If we can implement in a RRP-like design, then </a:t>
            </a:r>
            <a:r>
              <a:rPr lang="en-US" sz="2400" i="1" dirty="0" err="1"/>
              <a:t>J</a:t>
            </a:r>
            <a:r>
              <a:rPr lang="en-US" sz="2400" i="1" baseline="-25000" dirty="0" err="1"/>
              <a:t>c,nonCu</a:t>
            </a:r>
            <a:r>
              <a:rPr lang="en-US" sz="2400" i="1" baseline="-25000" dirty="0"/>
              <a:t> </a:t>
            </a:r>
            <a:r>
              <a:rPr lang="en-US" sz="2400" i="1" dirty="0"/>
              <a:t>(</a:t>
            </a:r>
            <a:r>
              <a:rPr lang="en-US" sz="2400" dirty="0"/>
              <a:t>12 T) should reach </a:t>
            </a:r>
            <a:r>
              <a:rPr lang="en-US" sz="2400" dirty="0" smtClean="0"/>
              <a:t>5760 </a:t>
            </a:r>
            <a:r>
              <a:rPr lang="en-US" sz="2400" dirty="0" smtClean="0"/>
              <a:t>A/mm</a:t>
            </a:r>
            <a:r>
              <a:rPr lang="en-US" sz="2400" baseline="30000" dirty="0" smtClean="0"/>
              <a:t>2</a:t>
            </a:r>
            <a:r>
              <a:rPr lang="en-US" sz="2400" dirty="0" smtClean="0"/>
              <a:t> </a:t>
            </a:r>
            <a:r>
              <a:rPr lang="en-US" sz="2400" u="sng" dirty="0" smtClean="0"/>
              <a:t>in Binary</a:t>
            </a:r>
            <a:endParaRPr lang="en-US" sz="2400" u="sng" baseline="30000" dirty="0"/>
          </a:p>
          <a:p>
            <a:endParaRPr lang="en-US" dirty="0"/>
          </a:p>
        </p:txBody>
      </p:sp>
    </p:spTree>
    <p:extLst>
      <p:ext uri="{BB962C8B-B14F-4D97-AF65-F5344CB8AC3E}">
        <p14:creationId xmlns:p14="http://schemas.microsoft.com/office/powerpoint/2010/main" val="350340194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152636"/>
            <a:ext cx="8348464" cy="1143000"/>
          </a:xfrm>
        </p:spPr>
        <p:txBody>
          <a:bodyPr/>
          <a:lstStyle/>
          <a:p>
            <a:r>
              <a:rPr lang="en-US" dirty="0" smtClean="0"/>
              <a:t>Practical Conductor </a:t>
            </a:r>
            <a:r>
              <a:rPr lang="en-US" i="1" dirty="0" smtClean="0"/>
              <a:t>J</a:t>
            </a:r>
            <a:r>
              <a:rPr lang="en-US" i="1" baseline="-25000" dirty="0" smtClean="0"/>
              <a:t>c</a:t>
            </a:r>
            <a:r>
              <a:rPr lang="en-US" dirty="0" smtClean="0"/>
              <a:t> and </a:t>
            </a:r>
            <a:r>
              <a:rPr lang="en-US" i="1" dirty="0" smtClean="0"/>
              <a:t>J</a:t>
            </a:r>
            <a:r>
              <a:rPr lang="en-US" i="1" baseline="-25000" dirty="0" smtClean="0"/>
              <a:t>e</a:t>
            </a:r>
            <a:r>
              <a:rPr lang="en-US" dirty="0" smtClean="0"/>
              <a:t> </a:t>
            </a:r>
            <a:r>
              <a:rPr lang="en-US" dirty="0" smtClean="0"/>
              <a:t>II (15 T)</a:t>
            </a:r>
            <a:endParaRPr lang="en-US" dirty="0"/>
          </a:p>
        </p:txBody>
      </p:sp>
      <p:sp>
        <p:nvSpPr>
          <p:cNvPr id="3" name="Content Placeholder 2"/>
          <p:cNvSpPr>
            <a:spLocks noGrp="1"/>
          </p:cNvSpPr>
          <p:nvPr>
            <p:ph idx="1"/>
          </p:nvPr>
        </p:nvSpPr>
        <p:spPr>
          <a:xfrm>
            <a:off x="323528" y="1268760"/>
            <a:ext cx="8424936" cy="4114800"/>
          </a:xfrm>
        </p:spPr>
        <p:txBody>
          <a:bodyPr/>
          <a:lstStyle/>
          <a:p>
            <a:r>
              <a:rPr lang="en-US" sz="2000" dirty="0" smtClean="0"/>
              <a:t>Layer </a:t>
            </a:r>
            <a:r>
              <a:rPr lang="en-US" sz="2000" i="1" dirty="0" smtClean="0"/>
              <a:t>J</a:t>
            </a:r>
            <a:r>
              <a:rPr lang="en-US" sz="2000" i="1" baseline="-25000" dirty="0" smtClean="0"/>
              <a:t>c</a:t>
            </a:r>
            <a:r>
              <a:rPr lang="en-US" sz="2000" i="1" dirty="0" smtClean="0"/>
              <a:t> </a:t>
            </a:r>
            <a:r>
              <a:rPr lang="en-US" sz="2000" dirty="0" smtClean="0"/>
              <a:t>of present day RRP, Tube and PIT is 5000 A/mm</a:t>
            </a:r>
            <a:r>
              <a:rPr lang="en-US" sz="2000" baseline="30000" dirty="0" smtClean="0"/>
              <a:t>2</a:t>
            </a:r>
            <a:r>
              <a:rPr lang="en-US" sz="2000" dirty="0" smtClean="0"/>
              <a:t>, with 60% A15 in </a:t>
            </a:r>
            <a:r>
              <a:rPr lang="en-US" sz="2000" dirty="0" err="1" smtClean="0"/>
              <a:t>subelement</a:t>
            </a:r>
            <a:r>
              <a:rPr lang="en-US" sz="2000" dirty="0" smtClean="0"/>
              <a:t> for RRP, and 50% for PIT and Tube </a:t>
            </a:r>
          </a:p>
          <a:p>
            <a:r>
              <a:rPr lang="en-US" sz="2000" dirty="0" smtClean="0"/>
              <a:t>At 15 T </a:t>
            </a:r>
            <a:r>
              <a:rPr lang="en-US" sz="2000" i="1" dirty="0" smtClean="0"/>
              <a:t>J</a:t>
            </a:r>
            <a:r>
              <a:rPr lang="en-US" sz="2000" i="1" baseline="-25000" dirty="0" smtClean="0"/>
              <a:t>c</a:t>
            </a:r>
            <a:r>
              <a:rPr lang="en-US" sz="2000" i="1" dirty="0" smtClean="0"/>
              <a:t> </a:t>
            </a:r>
            <a:r>
              <a:rPr lang="en-US" sz="2000" dirty="0" smtClean="0"/>
              <a:t>is 2700 A/mm</a:t>
            </a:r>
            <a:r>
              <a:rPr lang="en-US" sz="2000" baseline="30000" dirty="0" smtClean="0"/>
              <a:t>2</a:t>
            </a:r>
            <a:r>
              <a:rPr lang="en-US" sz="2000" dirty="0" smtClean="0"/>
              <a:t>, </a:t>
            </a:r>
            <a:r>
              <a:rPr lang="en-US" sz="2000" i="1" dirty="0" err="1" smtClean="0"/>
              <a:t>J</a:t>
            </a:r>
            <a:r>
              <a:rPr lang="en-US" sz="2000" i="1" baseline="-25000" dirty="0" err="1" smtClean="0"/>
              <a:t>c,nonCu</a:t>
            </a:r>
            <a:r>
              <a:rPr lang="en-US" sz="2000" dirty="0" smtClean="0"/>
              <a:t> (RRP) = 1600 A/mm</a:t>
            </a:r>
            <a:r>
              <a:rPr lang="en-US" sz="2000" baseline="30000" dirty="0" smtClean="0"/>
              <a:t>2</a:t>
            </a:r>
            <a:r>
              <a:rPr lang="en-US" sz="2000" dirty="0" smtClean="0"/>
              <a:t>, and Tube/PIT 1350 A/mm</a:t>
            </a:r>
            <a:r>
              <a:rPr lang="en-US" sz="2000" baseline="30000" dirty="0" smtClean="0"/>
              <a:t>2</a:t>
            </a:r>
          </a:p>
          <a:p>
            <a:r>
              <a:rPr lang="en-US" sz="2000" dirty="0" smtClean="0"/>
              <a:t>4</a:t>
            </a:r>
            <a:r>
              <a:rPr lang="en-US" sz="2000" dirty="0"/>
              <a:t>% </a:t>
            </a:r>
            <a:r>
              <a:rPr lang="en-US" sz="2000" dirty="0" smtClean="0"/>
              <a:t>(volume or area)is required for SnO</a:t>
            </a:r>
            <a:r>
              <a:rPr lang="en-US" sz="2000" baseline="-25000" dirty="0" smtClean="0"/>
              <a:t>2</a:t>
            </a:r>
          </a:p>
          <a:p>
            <a:pPr marL="0" indent="0">
              <a:buNone/>
            </a:pPr>
            <a:r>
              <a:rPr lang="en-US" sz="2000" u="sng" dirty="0" smtClean="0"/>
              <a:t>At 15 T</a:t>
            </a:r>
          </a:p>
          <a:p>
            <a:r>
              <a:rPr lang="en-US" sz="2000" dirty="0" smtClean="0"/>
              <a:t>Using </a:t>
            </a:r>
            <a:r>
              <a:rPr lang="en-US" sz="2000" dirty="0" smtClean="0"/>
              <a:t>1% Zr, with full oxidation, and moderate temperatures, layer </a:t>
            </a:r>
            <a:r>
              <a:rPr lang="en-US" sz="2000" i="1" dirty="0" smtClean="0"/>
              <a:t>J</a:t>
            </a:r>
            <a:r>
              <a:rPr lang="en-US" sz="2000" i="1" baseline="-25000" dirty="0" smtClean="0"/>
              <a:t>c</a:t>
            </a:r>
            <a:r>
              <a:rPr lang="en-US" sz="2000" i="1" dirty="0" smtClean="0"/>
              <a:t> </a:t>
            </a:r>
            <a:r>
              <a:rPr lang="en-US" sz="2000" dirty="0" smtClean="0"/>
              <a:t>of 3800 A/mm</a:t>
            </a:r>
            <a:r>
              <a:rPr lang="en-US" sz="2000" baseline="30000" dirty="0" smtClean="0"/>
              <a:t>2</a:t>
            </a:r>
            <a:r>
              <a:rPr lang="en-US" sz="2000" dirty="0" smtClean="0"/>
              <a:t> extrapolated from 14-15 T in mono</a:t>
            </a:r>
          </a:p>
          <a:p>
            <a:r>
              <a:rPr lang="en-US" sz="2000" dirty="0" smtClean="0"/>
              <a:t>Assuming 50% fill factor and mixed powders, tube </a:t>
            </a:r>
            <a:r>
              <a:rPr lang="en-US" sz="2000" i="1" dirty="0" err="1" smtClean="0"/>
              <a:t>J</a:t>
            </a:r>
            <a:r>
              <a:rPr lang="en-US" sz="2000" i="1" baseline="-25000" dirty="0" err="1" smtClean="0"/>
              <a:t>c,non</a:t>
            </a:r>
            <a:r>
              <a:rPr lang="en-US" sz="2000" i="1" baseline="-25000" dirty="0" smtClean="0"/>
              <a:t> </a:t>
            </a:r>
            <a:r>
              <a:rPr lang="en-US" sz="2000" dirty="0" smtClean="0"/>
              <a:t>(15 T) should reach 1805 A/mm</a:t>
            </a:r>
            <a:r>
              <a:rPr lang="en-US" sz="2000" baseline="30000" dirty="0" smtClean="0"/>
              <a:t>2</a:t>
            </a:r>
            <a:r>
              <a:rPr lang="en-US" sz="2000" dirty="0" smtClean="0"/>
              <a:t> (</a:t>
            </a:r>
            <a:r>
              <a:rPr lang="en-US" sz="2000" u="sng" dirty="0" smtClean="0"/>
              <a:t>Binary</a:t>
            </a:r>
            <a:r>
              <a:rPr lang="en-US" sz="2000" dirty="0" smtClean="0"/>
              <a:t>)</a:t>
            </a:r>
          </a:p>
          <a:p>
            <a:r>
              <a:rPr lang="en-US" sz="2000" dirty="0" smtClean="0"/>
              <a:t>If we used an RRP-like design, then </a:t>
            </a:r>
            <a:r>
              <a:rPr lang="en-US" sz="2000" i="1" dirty="0" err="1" smtClean="0"/>
              <a:t>J</a:t>
            </a:r>
            <a:r>
              <a:rPr lang="en-US" sz="2000" i="1" baseline="-25000" dirty="0" err="1" smtClean="0"/>
              <a:t>c,nonCu</a:t>
            </a:r>
            <a:r>
              <a:rPr lang="en-US" sz="2000" i="1" baseline="-25000" dirty="0" smtClean="0"/>
              <a:t> </a:t>
            </a:r>
            <a:r>
              <a:rPr lang="en-US" sz="2000" dirty="0" smtClean="0"/>
              <a:t>should reach 2165 A/mm</a:t>
            </a:r>
            <a:r>
              <a:rPr lang="en-US" sz="2000" baseline="30000" dirty="0" smtClean="0"/>
              <a:t>2</a:t>
            </a:r>
            <a:r>
              <a:rPr lang="en-US" sz="2000" dirty="0" smtClean="0"/>
              <a:t> 15 T (</a:t>
            </a:r>
            <a:r>
              <a:rPr lang="en-US" sz="2000" u="sng" dirty="0" smtClean="0"/>
              <a:t>Binary</a:t>
            </a:r>
            <a:r>
              <a:rPr lang="en-US" sz="2000" dirty="0" smtClean="0"/>
              <a:t>)</a:t>
            </a:r>
          </a:p>
          <a:p>
            <a:r>
              <a:rPr lang="en-US" sz="2000" u="sng" dirty="0" smtClean="0"/>
              <a:t>With ternary push of </a:t>
            </a:r>
            <a:r>
              <a:rPr lang="en-US" sz="2000" i="1" u="sng" dirty="0" smtClean="0"/>
              <a:t>B</a:t>
            </a:r>
            <a:r>
              <a:rPr lang="en-US" sz="2000" i="1" u="sng" baseline="-25000" dirty="0" smtClean="0"/>
              <a:t>c2</a:t>
            </a:r>
            <a:r>
              <a:rPr lang="en-US" sz="2000" u="sng" dirty="0" smtClean="0"/>
              <a:t> to 25 T, a significant further increase would be seen at 15-18 T</a:t>
            </a:r>
            <a:endParaRPr lang="en-US" sz="2000" u="sng" dirty="0"/>
          </a:p>
          <a:p>
            <a:endParaRPr lang="en-US" sz="2400" dirty="0" smtClean="0"/>
          </a:p>
          <a:p>
            <a:endParaRPr lang="en-US" dirty="0"/>
          </a:p>
        </p:txBody>
      </p:sp>
    </p:spTree>
    <p:extLst>
      <p:ext uri="{BB962C8B-B14F-4D97-AF65-F5344CB8AC3E}">
        <p14:creationId xmlns:p14="http://schemas.microsoft.com/office/powerpoint/2010/main" val="89020038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5164"/>
          </a:xfrm>
        </p:spPr>
        <p:txBody>
          <a:bodyPr/>
          <a:lstStyle/>
          <a:p>
            <a:r>
              <a:rPr lang="en-US" dirty="0" smtClean="0"/>
              <a:t>Comment and Simple Scaling Rules</a:t>
            </a:r>
            <a:endParaRPr lang="en-US" dirty="0"/>
          </a:p>
        </p:txBody>
      </p:sp>
      <p:sp>
        <p:nvSpPr>
          <p:cNvPr id="3" name="Content Placeholder 2"/>
          <p:cNvSpPr>
            <a:spLocks noGrp="1"/>
          </p:cNvSpPr>
          <p:nvPr>
            <p:ph idx="1"/>
          </p:nvPr>
        </p:nvSpPr>
        <p:spPr>
          <a:xfrm>
            <a:off x="323528" y="728700"/>
            <a:ext cx="8532948" cy="4114800"/>
          </a:xfrm>
        </p:spPr>
        <p:txBody>
          <a:bodyPr/>
          <a:lstStyle/>
          <a:p>
            <a:r>
              <a:rPr lang="en-US" sz="2800" dirty="0" smtClean="0"/>
              <a:t>While Internal Sn strands have greater A15 fractions, they may be more difficult to fabricate</a:t>
            </a:r>
          </a:p>
          <a:p>
            <a:r>
              <a:rPr lang="en-US" sz="2800" dirty="0" smtClean="0"/>
              <a:t>Its likely that the best deff values for these new conductors will be seen with Tube and PIT</a:t>
            </a:r>
          </a:p>
          <a:p>
            <a:r>
              <a:rPr lang="en-US" sz="2800" dirty="0" smtClean="0"/>
              <a:t>Thus, efforts in Tube and PIT are important, especially since ….</a:t>
            </a:r>
          </a:p>
          <a:p>
            <a:r>
              <a:rPr lang="en-US" sz="2800" dirty="0" smtClean="0"/>
              <a:t>If we simply add grain refinement to a given Nb</a:t>
            </a:r>
            <a:r>
              <a:rPr lang="en-US" sz="2800" baseline="-25000" dirty="0" smtClean="0"/>
              <a:t>3</a:t>
            </a:r>
            <a:r>
              <a:rPr lang="en-US" sz="2800" dirty="0" smtClean="0"/>
              <a:t>Sn alloy (say, ternary) and do not shift the peak of </a:t>
            </a:r>
            <a:r>
              <a:rPr lang="en-US" sz="2800" i="1" dirty="0" smtClean="0"/>
              <a:t>B</a:t>
            </a:r>
            <a:r>
              <a:rPr lang="en-US" sz="2800" i="1" baseline="-25000" dirty="0" smtClean="0"/>
              <a:t>c2</a:t>
            </a:r>
            <a:r>
              <a:rPr lang="en-US" sz="2800" dirty="0" smtClean="0"/>
              <a:t>, we can expect </a:t>
            </a:r>
            <a:r>
              <a:rPr lang="en-US" sz="2800" i="1" dirty="0" smtClean="0"/>
              <a:t>J</a:t>
            </a:r>
            <a:r>
              <a:rPr lang="en-US" sz="2800" i="1" baseline="-25000" dirty="0" smtClean="0"/>
              <a:t>c</a:t>
            </a:r>
            <a:r>
              <a:rPr lang="en-US" sz="2800" dirty="0" smtClean="0"/>
              <a:t> to double at all fields </a:t>
            </a:r>
          </a:p>
          <a:p>
            <a:r>
              <a:rPr lang="en-US" sz="2800" dirty="0" smtClean="0"/>
              <a:t>If we push the peak out the effects are greater still</a:t>
            </a:r>
            <a:endParaRPr lang="en-US" sz="2800" dirty="0"/>
          </a:p>
        </p:txBody>
      </p:sp>
    </p:spTree>
    <p:extLst>
      <p:ext uri="{BB962C8B-B14F-4D97-AF65-F5344CB8AC3E}">
        <p14:creationId xmlns:p14="http://schemas.microsoft.com/office/powerpoint/2010/main" val="139895605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116632"/>
            <a:ext cx="7772400" cy="1143000"/>
          </a:xfrm>
        </p:spPr>
        <p:txBody>
          <a:bodyPr/>
          <a:lstStyle/>
          <a:p>
            <a:r>
              <a:rPr lang="en-US" dirty="0" smtClean="0"/>
              <a:t>So, What can we expect for a ternary Tube or PIT</a:t>
            </a:r>
            <a:endParaRPr lang="en-US" dirty="0"/>
          </a:p>
        </p:txBody>
      </p:sp>
      <p:sp>
        <p:nvSpPr>
          <p:cNvPr id="3" name="Content Placeholder 2"/>
          <p:cNvSpPr>
            <a:spLocks noGrp="1"/>
          </p:cNvSpPr>
          <p:nvPr>
            <p:ph idx="1"/>
          </p:nvPr>
        </p:nvSpPr>
        <p:spPr>
          <a:xfrm>
            <a:off x="647564" y="1484784"/>
            <a:ext cx="7772400" cy="4114800"/>
          </a:xfrm>
        </p:spPr>
        <p:txBody>
          <a:bodyPr/>
          <a:lstStyle/>
          <a:p>
            <a:r>
              <a:rPr lang="en-US" sz="2000" dirty="0" smtClean="0"/>
              <a:t>If we assume pinning similar to what we have already produced, with a 1% Zr alloy, and a 35-40 nm grain size</a:t>
            </a:r>
          </a:p>
          <a:p>
            <a:r>
              <a:rPr lang="en-US" sz="2000" dirty="0" smtClean="0"/>
              <a:t>And we use standard ternary alloying to reach Birr = 25 T</a:t>
            </a:r>
          </a:p>
          <a:p>
            <a:r>
              <a:rPr lang="en-US" sz="2000" dirty="0" smtClean="0"/>
              <a:t>Then we expect a layer Jc = 7800 A/mm2 at 15 T</a:t>
            </a:r>
          </a:p>
          <a:p>
            <a:r>
              <a:rPr lang="en-US" sz="2000" dirty="0" smtClean="0"/>
              <a:t>At 16 T, this should reduce by 30% to 5460 A/mm2</a:t>
            </a:r>
          </a:p>
          <a:p>
            <a:r>
              <a:rPr lang="en-US" sz="2000" dirty="0" smtClean="0"/>
              <a:t>With a 50% A15 fill factor, this gives 2750</a:t>
            </a:r>
          </a:p>
          <a:p>
            <a:r>
              <a:rPr lang="en-US" sz="2000" dirty="0" smtClean="0"/>
              <a:t>With room for the oxide, this gives 2600 A/mm2 at 16 T as a projected possible value</a:t>
            </a:r>
          </a:p>
          <a:p>
            <a:r>
              <a:rPr lang="en-US" sz="2000" dirty="0" smtClean="0"/>
              <a:t>This does not include </a:t>
            </a:r>
          </a:p>
          <a:p>
            <a:pPr lvl="1"/>
            <a:r>
              <a:rPr lang="en-US" sz="1600" dirty="0" smtClean="0"/>
              <a:t>(1) maximized Bc2/Birr from modified doping or optimized HTs</a:t>
            </a:r>
          </a:p>
          <a:p>
            <a:pPr lvl="1"/>
            <a:r>
              <a:rPr lang="en-US" sz="1600" dirty="0" smtClean="0"/>
              <a:t>(2) Peak shifting from 0.35-0.5</a:t>
            </a:r>
          </a:p>
          <a:p>
            <a:pPr lvl="1"/>
            <a:r>
              <a:rPr lang="en-US" sz="1600" dirty="0" smtClean="0"/>
              <a:t>(3) further grain refinement (2% Zr)</a:t>
            </a:r>
            <a:endParaRPr lang="en-US" sz="1600" dirty="0"/>
          </a:p>
        </p:txBody>
      </p:sp>
      <p:sp>
        <p:nvSpPr>
          <p:cNvPr id="5" name="TextBox 4"/>
          <p:cNvSpPr txBox="1"/>
          <p:nvPr/>
        </p:nvSpPr>
        <p:spPr>
          <a:xfrm>
            <a:off x="107504" y="5625244"/>
            <a:ext cx="8640960" cy="369332"/>
          </a:xfrm>
          <a:prstGeom prst="rect">
            <a:avLst/>
          </a:prstGeom>
          <a:solidFill>
            <a:srgbClr val="FFFF00"/>
          </a:solidFill>
        </p:spPr>
        <p:txBody>
          <a:bodyPr wrap="square" rtlCol="0">
            <a:spAutoFit/>
          </a:bodyPr>
          <a:lstStyle/>
          <a:p>
            <a:r>
              <a:rPr lang="en-US" dirty="0" smtClean="0">
                <a:latin typeface="+mj-lt"/>
              </a:rPr>
              <a:t>This gives a projected value of 2600 A/mm</a:t>
            </a:r>
            <a:r>
              <a:rPr lang="en-US" baseline="30000" dirty="0" smtClean="0">
                <a:latin typeface="+mj-lt"/>
              </a:rPr>
              <a:t>2</a:t>
            </a:r>
            <a:r>
              <a:rPr lang="en-US" dirty="0" smtClean="0">
                <a:latin typeface="+mj-lt"/>
              </a:rPr>
              <a:t>, which more than meets 1500 A/mm</a:t>
            </a:r>
            <a:r>
              <a:rPr lang="en-US" baseline="30000" dirty="0" smtClean="0">
                <a:latin typeface="+mj-lt"/>
              </a:rPr>
              <a:t>2</a:t>
            </a:r>
          </a:p>
        </p:txBody>
      </p:sp>
    </p:spTree>
    <p:extLst>
      <p:ext uri="{BB962C8B-B14F-4D97-AF65-F5344CB8AC3E}">
        <p14:creationId xmlns:p14="http://schemas.microsoft.com/office/powerpoint/2010/main" val="406379508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188640"/>
            <a:ext cx="7772400" cy="1143000"/>
          </a:xfrm>
        </p:spPr>
        <p:txBody>
          <a:bodyPr/>
          <a:lstStyle/>
          <a:p>
            <a:r>
              <a:rPr lang="en-US" dirty="0" smtClean="0"/>
              <a:t>So…. How to add the ternary?</a:t>
            </a:r>
            <a:endParaRPr lang="en-US" dirty="0"/>
          </a:p>
        </p:txBody>
      </p:sp>
      <p:sp>
        <p:nvSpPr>
          <p:cNvPr id="3" name="Content Placeholder 2"/>
          <p:cNvSpPr>
            <a:spLocks noGrp="1"/>
          </p:cNvSpPr>
          <p:nvPr>
            <p:ph idx="1"/>
          </p:nvPr>
        </p:nvSpPr>
        <p:spPr>
          <a:xfrm>
            <a:off x="143508" y="1196752"/>
            <a:ext cx="8712968" cy="828092"/>
          </a:xfrm>
        </p:spPr>
        <p:txBody>
          <a:bodyPr/>
          <a:lstStyle/>
          <a:p>
            <a:r>
              <a:rPr lang="en-US" sz="1800" dirty="0" smtClean="0"/>
              <a:t>We choose </a:t>
            </a:r>
            <a:r>
              <a:rPr lang="en-US" sz="1800" dirty="0" err="1" smtClean="0"/>
              <a:t>Ti</a:t>
            </a:r>
            <a:r>
              <a:rPr lang="en-US" sz="1800" dirty="0" smtClean="0"/>
              <a:t>, as it leads to a better strain tolerance conductor – and, it can be added to the allow after drawing</a:t>
            </a:r>
          </a:p>
          <a:p>
            <a:r>
              <a:rPr lang="en-US" sz="1800" dirty="0" smtClean="0"/>
              <a:t>But – you can’t add it in the same area as the SnO2 – because </a:t>
            </a:r>
            <a:r>
              <a:rPr lang="en-US" sz="1800" dirty="0" err="1" smtClean="0"/>
              <a:t>Ti</a:t>
            </a:r>
            <a:r>
              <a:rPr lang="en-US" sz="1800" dirty="0" smtClean="0"/>
              <a:t> is a powerful oxygen getter</a:t>
            </a:r>
            <a:endParaRPr lang="en-US" sz="1800" dirty="0"/>
          </a:p>
        </p:txBody>
      </p:sp>
      <p:sp>
        <p:nvSpPr>
          <p:cNvPr id="4" name="Rectangle 3"/>
          <p:cNvSpPr/>
          <p:nvPr/>
        </p:nvSpPr>
        <p:spPr bwMode="auto">
          <a:xfrm>
            <a:off x="4499992" y="2564904"/>
            <a:ext cx="1296144" cy="316835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 name="Rectangle 4"/>
          <p:cNvSpPr/>
          <p:nvPr/>
        </p:nvSpPr>
        <p:spPr bwMode="auto">
          <a:xfrm>
            <a:off x="3203848" y="2574381"/>
            <a:ext cx="1296144" cy="316835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 name="Rectangle 5"/>
          <p:cNvSpPr/>
          <p:nvPr/>
        </p:nvSpPr>
        <p:spPr bwMode="auto">
          <a:xfrm>
            <a:off x="5787256" y="2565118"/>
            <a:ext cx="1296144" cy="316835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7" name="Flowchart: Connector 6"/>
          <p:cNvSpPr/>
          <p:nvPr/>
        </p:nvSpPr>
        <p:spPr bwMode="auto">
          <a:xfrm>
            <a:off x="4067944" y="3248980"/>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8" name="Flowchart: Connector 7"/>
          <p:cNvSpPr/>
          <p:nvPr/>
        </p:nvSpPr>
        <p:spPr bwMode="auto">
          <a:xfrm>
            <a:off x="3851920" y="3717032"/>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9" name="Flowchart: Connector 8"/>
          <p:cNvSpPr/>
          <p:nvPr/>
        </p:nvSpPr>
        <p:spPr bwMode="auto">
          <a:xfrm>
            <a:off x="4029956" y="4168812"/>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0" name="Flowchart: Connector 9"/>
          <p:cNvSpPr/>
          <p:nvPr/>
        </p:nvSpPr>
        <p:spPr bwMode="auto">
          <a:xfrm>
            <a:off x="3767183" y="4330340"/>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1" name="Flowchart: Connector 10"/>
          <p:cNvSpPr/>
          <p:nvPr/>
        </p:nvSpPr>
        <p:spPr bwMode="auto">
          <a:xfrm>
            <a:off x="3824395" y="3187227"/>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2" name="Flowchart: Connector 11"/>
          <p:cNvSpPr/>
          <p:nvPr/>
        </p:nvSpPr>
        <p:spPr bwMode="auto">
          <a:xfrm>
            <a:off x="4047676" y="4617132"/>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3" name="Flowchart: Connector 12"/>
          <p:cNvSpPr/>
          <p:nvPr/>
        </p:nvSpPr>
        <p:spPr bwMode="auto">
          <a:xfrm>
            <a:off x="3813932" y="476114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4" name="Flowchart: Connector 13"/>
          <p:cNvSpPr/>
          <p:nvPr/>
        </p:nvSpPr>
        <p:spPr bwMode="auto">
          <a:xfrm>
            <a:off x="4175956" y="5085184"/>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5" name="Flowchart: Connector 14"/>
          <p:cNvSpPr/>
          <p:nvPr/>
        </p:nvSpPr>
        <p:spPr bwMode="auto">
          <a:xfrm>
            <a:off x="3659171" y="5152933"/>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6" name="Flowchart: Connector 15"/>
          <p:cNvSpPr/>
          <p:nvPr/>
        </p:nvSpPr>
        <p:spPr bwMode="auto">
          <a:xfrm>
            <a:off x="3419872" y="2744924"/>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7" name="Flowchart: Connector 16"/>
          <p:cNvSpPr/>
          <p:nvPr/>
        </p:nvSpPr>
        <p:spPr bwMode="auto">
          <a:xfrm>
            <a:off x="3797914" y="2747922"/>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8" name="Flowchart: Connector 17"/>
          <p:cNvSpPr/>
          <p:nvPr/>
        </p:nvSpPr>
        <p:spPr bwMode="auto">
          <a:xfrm>
            <a:off x="3460867" y="3248980"/>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19" name="Flowchart: Connector 18"/>
          <p:cNvSpPr/>
          <p:nvPr/>
        </p:nvSpPr>
        <p:spPr bwMode="auto">
          <a:xfrm>
            <a:off x="4121950" y="2819265"/>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0" name="Flowchart: Connector 19"/>
          <p:cNvSpPr/>
          <p:nvPr/>
        </p:nvSpPr>
        <p:spPr bwMode="auto">
          <a:xfrm>
            <a:off x="3392347" y="3645024"/>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1" name="Flowchart: Connector 20"/>
          <p:cNvSpPr/>
          <p:nvPr/>
        </p:nvSpPr>
        <p:spPr bwMode="auto">
          <a:xfrm>
            <a:off x="3584897" y="4024796"/>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2" name="Flowchart: Connector 21"/>
          <p:cNvSpPr/>
          <p:nvPr/>
        </p:nvSpPr>
        <p:spPr bwMode="auto">
          <a:xfrm>
            <a:off x="3339845" y="440234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3" name="Flowchart: Connector 22"/>
          <p:cNvSpPr/>
          <p:nvPr/>
        </p:nvSpPr>
        <p:spPr bwMode="auto">
          <a:xfrm>
            <a:off x="3480091" y="476114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4" name="Flowchart: Connector 23"/>
          <p:cNvSpPr/>
          <p:nvPr/>
        </p:nvSpPr>
        <p:spPr bwMode="auto">
          <a:xfrm>
            <a:off x="3406861" y="532171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5" name="Flowchart: Connector 24"/>
          <p:cNvSpPr/>
          <p:nvPr/>
        </p:nvSpPr>
        <p:spPr bwMode="auto">
          <a:xfrm>
            <a:off x="3932407" y="532171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6" name="Flowchart: Connector 25"/>
          <p:cNvSpPr/>
          <p:nvPr/>
        </p:nvSpPr>
        <p:spPr bwMode="auto">
          <a:xfrm>
            <a:off x="3692909" y="5512296"/>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7" name="Flowchart: Connector 26"/>
          <p:cNvSpPr/>
          <p:nvPr/>
        </p:nvSpPr>
        <p:spPr bwMode="auto">
          <a:xfrm>
            <a:off x="4229962" y="3704107"/>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8" name="Flowchart: Connector 27"/>
          <p:cNvSpPr/>
          <p:nvPr/>
        </p:nvSpPr>
        <p:spPr bwMode="auto">
          <a:xfrm>
            <a:off x="3338341" y="3948529"/>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29" name="Flowchart: Connector 28"/>
          <p:cNvSpPr/>
          <p:nvPr/>
        </p:nvSpPr>
        <p:spPr bwMode="auto">
          <a:xfrm>
            <a:off x="3689703" y="2948102"/>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0" name="Flowchart: Connector 29"/>
          <p:cNvSpPr/>
          <p:nvPr/>
        </p:nvSpPr>
        <p:spPr bwMode="auto">
          <a:xfrm>
            <a:off x="4229962" y="544028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1" name="Flowchart: Connector 30"/>
          <p:cNvSpPr/>
          <p:nvPr/>
        </p:nvSpPr>
        <p:spPr bwMode="auto">
          <a:xfrm>
            <a:off x="4283968" y="4240820"/>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2" name="Flowchart: Connector 31"/>
          <p:cNvSpPr/>
          <p:nvPr/>
        </p:nvSpPr>
        <p:spPr bwMode="auto">
          <a:xfrm>
            <a:off x="3635697" y="3501008"/>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3" name="Flowchart: Connector 32"/>
          <p:cNvSpPr/>
          <p:nvPr/>
        </p:nvSpPr>
        <p:spPr bwMode="auto">
          <a:xfrm>
            <a:off x="4296780" y="3190225"/>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4" name="Flowchart: Connector 33"/>
          <p:cNvSpPr/>
          <p:nvPr/>
        </p:nvSpPr>
        <p:spPr bwMode="auto">
          <a:xfrm>
            <a:off x="3285839" y="4951423"/>
            <a:ext cx="108012" cy="144016"/>
          </a:xfrm>
          <a:prstGeom prst="flowChartConnector">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5" name="Flowchart: Connector 34"/>
          <p:cNvSpPr/>
          <p:nvPr/>
        </p:nvSpPr>
        <p:spPr bwMode="auto">
          <a:xfrm>
            <a:off x="3932407" y="3020110"/>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6" name="Flowchart: Connector 35"/>
          <p:cNvSpPr/>
          <p:nvPr/>
        </p:nvSpPr>
        <p:spPr bwMode="auto">
          <a:xfrm>
            <a:off x="6048164" y="2728280"/>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7" name="Flowchart: Connector 36"/>
          <p:cNvSpPr/>
          <p:nvPr/>
        </p:nvSpPr>
        <p:spPr bwMode="auto">
          <a:xfrm>
            <a:off x="4110241" y="3624955"/>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8" name="Flowchart: Connector 37"/>
          <p:cNvSpPr/>
          <p:nvPr/>
        </p:nvSpPr>
        <p:spPr bwMode="auto">
          <a:xfrm>
            <a:off x="3751423" y="4023286"/>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39" name="Flowchart: Connector 38"/>
          <p:cNvSpPr/>
          <p:nvPr/>
        </p:nvSpPr>
        <p:spPr bwMode="auto">
          <a:xfrm>
            <a:off x="3627651" y="4509526"/>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0" name="Flowchart: Connector 39"/>
          <p:cNvSpPr/>
          <p:nvPr/>
        </p:nvSpPr>
        <p:spPr bwMode="auto">
          <a:xfrm>
            <a:off x="3932407" y="5008917"/>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1" name="Flowchart: Connector 40"/>
          <p:cNvSpPr/>
          <p:nvPr/>
        </p:nvSpPr>
        <p:spPr bwMode="auto">
          <a:xfrm>
            <a:off x="4296780" y="4655943"/>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2" name="Flowchart: Connector 41"/>
          <p:cNvSpPr/>
          <p:nvPr/>
        </p:nvSpPr>
        <p:spPr bwMode="auto">
          <a:xfrm>
            <a:off x="3565931" y="3748788"/>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3" name="Flowchart: Connector 42"/>
          <p:cNvSpPr/>
          <p:nvPr/>
        </p:nvSpPr>
        <p:spPr bwMode="auto">
          <a:xfrm>
            <a:off x="3426085" y="3009935"/>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4" name="Flowchart: Connector 43"/>
          <p:cNvSpPr/>
          <p:nvPr/>
        </p:nvSpPr>
        <p:spPr bwMode="auto">
          <a:xfrm>
            <a:off x="3406861" y="4188026"/>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5" name="Flowchart: Connector 44"/>
          <p:cNvSpPr/>
          <p:nvPr/>
        </p:nvSpPr>
        <p:spPr bwMode="auto">
          <a:xfrm>
            <a:off x="4035967" y="3926285"/>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6" name="Flowchart: Connector 45"/>
          <p:cNvSpPr/>
          <p:nvPr/>
        </p:nvSpPr>
        <p:spPr bwMode="auto">
          <a:xfrm>
            <a:off x="4002229" y="4400094"/>
            <a:ext cx="108012" cy="144016"/>
          </a:xfrm>
          <a:prstGeom prst="flowChartConnector">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7" name="Flowchart: Connector 46"/>
          <p:cNvSpPr/>
          <p:nvPr/>
        </p:nvSpPr>
        <p:spPr bwMode="auto">
          <a:xfrm>
            <a:off x="6381322" y="2937927"/>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8" name="Flowchart: Connector 47"/>
          <p:cNvSpPr/>
          <p:nvPr/>
        </p:nvSpPr>
        <p:spPr bwMode="auto">
          <a:xfrm>
            <a:off x="6138253" y="3212154"/>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49" name="Flowchart: Connector 48"/>
          <p:cNvSpPr/>
          <p:nvPr/>
        </p:nvSpPr>
        <p:spPr bwMode="auto">
          <a:xfrm>
            <a:off x="6503646" y="3273411"/>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0" name="Flowchart: Connector 49"/>
          <p:cNvSpPr/>
          <p:nvPr/>
        </p:nvSpPr>
        <p:spPr bwMode="auto">
          <a:xfrm>
            <a:off x="6178388" y="3550164"/>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1" name="Flowchart: Connector 50"/>
          <p:cNvSpPr/>
          <p:nvPr/>
        </p:nvSpPr>
        <p:spPr bwMode="auto">
          <a:xfrm>
            <a:off x="6070376" y="3883011"/>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2" name="Flowchart: Connector 51"/>
          <p:cNvSpPr/>
          <p:nvPr/>
        </p:nvSpPr>
        <p:spPr bwMode="auto">
          <a:xfrm>
            <a:off x="6449640" y="3776092"/>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3" name="Flowchart: Connector 52"/>
          <p:cNvSpPr/>
          <p:nvPr/>
        </p:nvSpPr>
        <p:spPr bwMode="auto">
          <a:xfrm>
            <a:off x="6103253" y="4206957"/>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4" name="Flowchart: Connector 53"/>
          <p:cNvSpPr/>
          <p:nvPr/>
        </p:nvSpPr>
        <p:spPr bwMode="auto">
          <a:xfrm>
            <a:off x="6381322" y="4077286"/>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5" name="Flowchart: Connector 54"/>
          <p:cNvSpPr/>
          <p:nvPr/>
        </p:nvSpPr>
        <p:spPr bwMode="auto">
          <a:xfrm>
            <a:off x="5991190" y="4558873"/>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6" name="Flowchart: Connector 55"/>
          <p:cNvSpPr/>
          <p:nvPr/>
        </p:nvSpPr>
        <p:spPr bwMode="auto">
          <a:xfrm>
            <a:off x="6543781" y="4541361"/>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7" name="Flowchart: Connector 56"/>
          <p:cNvSpPr/>
          <p:nvPr/>
        </p:nvSpPr>
        <p:spPr bwMode="auto">
          <a:xfrm>
            <a:off x="6124382" y="4864901"/>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8" name="Flowchart: Connector 57"/>
          <p:cNvSpPr/>
          <p:nvPr/>
        </p:nvSpPr>
        <p:spPr bwMode="auto">
          <a:xfrm>
            <a:off x="6662899" y="2816932"/>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9" name="Flowchart: Connector 58"/>
          <p:cNvSpPr/>
          <p:nvPr/>
        </p:nvSpPr>
        <p:spPr bwMode="auto">
          <a:xfrm>
            <a:off x="6774760" y="3248980"/>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0" name="Flowchart: Connector 59"/>
          <p:cNvSpPr/>
          <p:nvPr/>
        </p:nvSpPr>
        <p:spPr bwMode="auto">
          <a:xfrm>
            <a:off x="6782017" y="3658603"/>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1" name="Flowchart: Connector 60"/>
          <p:cNvSpPr/>
          <p:nvPr/>
        </p:nvSpPr>
        <p:spPr bwMode="auto">
          <a:xfrm>
            <a:off x="6699625" y="4206957"/>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2" name="Flowchart: Connector 61"/>
          <p:cNvSpPr/>
          <p:nvPr/>
        </p:nvSpPr>
        <p:spPr bwMode="auto">
          <a:xfrm>
            <a:off x="6041788" y="5177702"/>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3" name="Flowchart: Connector 62"/>
          <p:cNvSpPr/>
          <p:nvPr/>
        </p:nvSpPr>
        <p:spPr bwMode="auto">
          <a:xfrm>
            <a:off x="6435769" y="4945169"/>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4" name="Flowchart: Connector 63"/>
          <p:cNvSpPr/>
          <p:nvPr/>
        </p:nvSpPr>
        <p:spPr bwMode="auto">
          <a:xfrm>
            <a:off x="6779251" y="4720885"/>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5" name="Flowchart: Connector 64"/>
          <p:cNvSpPr/>
          <p:nvPr/>
        </p:nvSpPr>
        <p:spPr bwMode="auto">
          <a:xfrm>
            <a:off x="6232394" y="5372382"/>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6" name="Flowchart: Connector 65"/>
          <p:cNvSpPr/>
          <p:nvPr/>
        </p:nvSpPr>
        <p:spPr bwMode="auto">
          <a:xfrm>
            <a:off x="6779251" y="5033686"/>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7" name="Flowchart: Connector 66"/>
          <p:cNvSpPr/>
          <p:nvPr/>
        </p:nvSpPr>
        <p:spPr bwMode="auto">
          <a:xfrm>
            <a:off x="6489775" y="5177702"/>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8" name="Flowchart: Connector 67"/>
          <p:cNvSpPr/>
          <p:nvPr/>
        </p:nvSpPr>
        <p:spPr bwMode="auto">
          <a:xfrm>
            <a:off x="6778609" y="5324367"/>
            <a:ext cx="108012" cy="144016"/>
          </a:xfrm>
          <a:prstGeom prst="flowChartConnector">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69" name="TextBox 68"/>
          <p:cNvSpPr txBox="1"/>
          <p:nvPr/>
        </p:nvSpPr>
        <p:spPr>
          <a:xfrm>
            <a:off x="3285839" y="2204864"/>
            <a:ext cx="1064947" cy="369332"/>
          </a:xfrm>
          <a:prstGeom prst="rect">
            <a:avLst/>
          </a:prstGeom>
          <a:noFill/>
        </p:spPr>
        <p:txBody>
          <a:bodyPr wrap="square" rtlCol="0">
            <a:spAutoFit/>
          </a:bodyPr>
          <a:lstStyle/>
          <a:p>
            <a:r>
              <a:rPr lang="en-US" dirty="0" err="1" smtClean="0"/>
              <a:t>Sn+Ti</a:t>
            </a:r>
            <a:endParaRPr lang="en-US" dirty="0"/>
          </a:p>
        </p:txBody>
      </p:sp>
      <p:sp>
        <p:nvSpPr>
          <p:cNvPr id="70" name="TextBox 69"/>
          <p:cNvSpPr txBox="1"/>
          <p:nvPr/>
        </p:nvSpPr>
        <p:spPr>
          <a:xfrm>
            <a:off x="5902854" y="2172598"/>
            <a:ext cx="1064947" cy="369332"/>
          </a:xfrm>
          <a:prstGeom prst="rect">
            <a:avLst/>
          </a:prstGeom>
          <a:noFill/>
        </p:spPr>
        <p:txBody>
          <a:bodyPr wrap="square" rtlCol="0">
            <a:spAutoFit/>
          </a:bodyPr>
          <a:lstStyle/>
          <a:p>
            <a:r>
              <a:rPr lang="en-US" dirty="0" smtClean="0"/>
              <a:t>SnO2</a:t>
            </a:r>
            <a:endParaRPr lang="en-US" dirty="0"/>
          </a:p>
        </p:txBody>
      </p:sp>
      <p:sp>
        <p:nvSpPr>
          <p:cNvPr id="71" name="TextBox 70"/>
          <p:cNvSpPr txBox="1"/>
          <p:nvPr/>
        </p:nvSpPr>
        <p:spPr>
          <a:xfrm>
            <a:off x="4529964" y="2210999"/>
            <a:ext cx="1064947" cy="369332"/>
          </a:xfrm>
          <a:prstGeom prst="rect">
            <a:avLst/>
          </a:prstGeom>
          <a:noFill/>
        </p:spPr>
        <p:txBody>
          <a:bodyPr wrap="square" rtlCol="0">
            <a:spAutoFit/>
          </a:bodyPr>
          <a:lstStyle/>
          <a:p>
            <a:r>
              <a:rPr lang="en-US" dirty="0" err="1" smtClean="0"/>
              <a:t>Nb</a:t>
            </a:r>
            <a:endParaRPr lang="en-US" dirty="0"/>
          </a:p>
        </p:txBody>
      </p:sp>
      <p:sp>
        <p:nvSpPr>
          <p:cNvPr id="72" name="TextBox 71"/>
          <p:cNvSpPr txBox="1"/>
          <p:nvPr/>
        </p:nvSpPr>
        <p:spPr>
          <a:xfrm>
            <a:off x="683568" y="2819930"/>
            <a:ext cx="1584176" cy="369332"/>
          </a:xfrm>
          <a:prstGeom prst="rect">
            <a:avLst/>
          </a:prstGeom>
          <a:solidFill>
            <a:srgbClr val="FFFF00"/>
          </a:solidFill>
        </p:spPr>
        <p:txBody>
          <a:bodyPr wrap="square" rtlCol="0">
            <a:spAutoFit/>
          </a:bodyPr>
          <a:lstStyle/>
          <a:p>
            <a:r>
              <a:rPr lang="en-US" dirty="0" smtClean="0"/>
              <a:t>Pre-HT</a:t>
            </a:r>
            <a:endParaRPr lang="en-US" dirty="0"/>
          </a:p>
        </p:txBody>
      </p:sp>
      <p:sp>
        <p:nvSpPr>
          <p:cNvPr id="73" name="TextBox 72"/>
          <p:cNvSpPr txBox="1"/>
          <p:nvPr/>
        </p:nvSpPr>
        <p:spPr>
          <a:xfrm>
            <a:off x="683568" y="3451340"/>
            <a:ext cx="1584176" cy="369332"/>
          </a:xfrm>
          <a:prstGeom prst="rect">
            <a:avLst/>
          </a:prstGeom>
          <a:solidFill>
            <a:srgbClr val="FF0000"/>
          </a:solidFill>
        </p:spPr>
        <p:txBody>
          <a:bodyPr wrap="square" rtlCol="0">
            <a:spAutoFit/>
          </a:bodyPr>
          <a:lstStyle/>
          <a:p>
            <a:r>
              <a:rPr lang="en-US" dirty="0" smtClean="0"/>
              <a:t>Reaction</a:t>
            </a:r>
            <a:endParaRPr lang="en-US" dirty="0"/>
          </a:p>
        </p:txBody>
      </p:sp>
      <p:sp>
        <p:nvSpPr>
          <p:cNvPr id="74" name="TextBox 73"/>
          <p:cNvSpPr txBox="1"/>
          <p:nvPr/>
        </p:nvSpPr>
        <p:spPr>
          <a:xfrm>
            <a:off x="359532" y="4260034"/>
            <a:ext cx="2304256" cy="1200329"/>
          </a:xfrm>
          <a:prstGeom prst="rect">
            <a:avLst/>
          </a:prstGeom>
          <a:noFill/>
        </p:spPr>
        <p:txBody>
          <a:bodyPr wrap="square" rtlCol="0">
            <a:spAutoFit/>
          </a:bodyPr>
          <a:lstStyle/>
          <a:p>
            <a:r>
              <a:rPr lang="en-US" dirty="0" smtClean="0"/>
              <a:t>So, its possible to add it into the </a:t>
            </a:r>
            <a:r>
              <a:rPr lang="en-US" dirty="0" err="1" smtClean="0"/>
              <a:t>Nb</a:t>
            </a:r>
            <a:r>
              <a:rPr lang="en-US" dirty="0" smtClean="0"/>
              <a:t>-Zr to start – but we plan to add it afterward</a:t>
            </a:r>
            <a:endParaRPr lang="en-US" dirty="0"/>
          </a:p>
        </p:txBody>
      </p:sp>
    </p:spTree>
    <p:extLst>
      <p:ext uri="{BB962C8B-B14F-4D97-AF65-F5344CB8AC3E}">
        <p14:creationId xmlns:p14="http://schemas.microsoft.com/office/powerpoint/2010/main" val="2093203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5.55556E-7 -2.13873E-6 C -0.00295 0.00023 -0.02361 0.00162 -0.03021 0.00417 C -0.05364 0.01341 -0.01545 0.0037 -0.04601 0.01041 C -0.05173 0.01365 -0.05781 0.01573 -0.06354 0.01896 C -0.07517 0.02567 -0.08524 0.03584 -0.09844 0.03584 L -0.08889 0.03376 " pathEditMode="relative" ptsTypes="ffffAA">
                                      <p:cBhvr>
                                        <p:cTn id="11" dur="2000" fill="hold"/>
                                        <p:tgtEl>
                                          <p:spTgt spid="36"/>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4184 0.23815 C -0.05017 0.24162 -0.05885 0.23769 -0.06736 0.23607 C -0.07639 0.23168 -0.08142 0.23191 -0.09115 0.23376 C -0.1099 0.24301 -0.12847 0.24185 -0.14826 0.24439 C -0.15469 0.25017 -0.15694 0.25989 -0.1625 0.26775 C -0.16302 0.26983 -0.16319 0.27214 -0.16406 0.27399 C -0.16493 0.27561 -0.16667 0.2763 -0.16736 0.27815 C -0.16892 0.28208 -0.16823 0.28763 -0.17049 0.29087 C -0.17153 0.29226 -0.17361 0.29526 -0.17361 0.29526 " pathEditMode="relative" ptsTypes="ffffffffA">
                                      <p:cBhvr>
                                        <p:cTn id="15" dur="2000" fill="hold"/>
                                        <p:tgtEl>
                                          <p:spTgt spid="47"/>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00035 0.00046 C -0.02847 -0.00023 -0.05643 -0.00046 -0.08455 -0.00162 C -0.09115 -0.00185 -0.10365 -0.00786 -0.10365 -0.00786 C -0.10868 -0.01503 -0.11424 -0.01965 -0.12101 -0.02266 C -0.12396 -0.03514 -0.12518 -0.04578 -0.13542 -0.05017 C -0.13941 -0.05572 -0.13785 -0.05272 -0.14011 -0.05873 " pathEditMode="relative" ptsTypes="fffffA">
                                      <p:cBhvr>
                                        <p:cTn id="19" dur="2000" fill="hold"/>
                                        <p:tgtEl>
                                          <p:spTgt spid="5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01476 0.07375 C -0.0651 0.06913 -0.03784 0.07768 -0.06927 0.06728 C -0.07777 0.05641 -0.07916 0.04369 -0.08524 0.03144 C -0.0875 0.02242 -0.0868 0.02728 -0.0868 0.01664 " pathEditMode="relative" ptsTypes="fffA">
                                      <p:cBhvr>
                                        <p:cTn id="23" dur="2000" fill="hold"/>
                                        <p:tgtEl>
                                          <p:spTgt spid="57"/>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5.55556E-6 -6.06936E-6 C -0.0224 -0.00995 -0.04324 -0.00047 -0.06338 0.0104 C -0.06442 0.01179 -0.06528 0.01387 -0.06667 0.01479 C -0.06963 0.01687 -0.07622 0.01895 -0.07622 0.01895 C -0.08612 0.02774 -0.0948 0.03953 -0.10313 0.05063 " pathEditMode="relative" ptsTypes="ffffA">
                                      <p:cBhvr>
                                        <p:cTn id="27" dur="2000" fill="hold"/>
                                        <p:tgtEl>
                                          <p:spTgt spid="50"/>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02795 0.20624 C 0.01892 0.21387 0.00798 0.21549 -0.00226 0.21873 C -0.00625 0.22451 -0.01702 0.22959 -0.02292 0.23144 C -0.03646 0.24092 -0.04393 0.2326 -0.05625 0.22728 C -0.05834 0.21919 -0.06181 0.21503 -0.0658 0.20832 C -0.07084 0.18798 -0.07934 0.17572 -0.09271 0.16393 C -0.09792 0.15306 -0.10087 0.15376 -0.10851 0.14705 C -0.11007 0.14127 -0.11163 0.13665 -0.11493 0.13225 " pathEditMode="relative" ptsTypes="fffffffA">
                                      <p:cBhvr>
                                        <p:cTn id="31" dur="2000" fill="hold"/>
                                        <p:tgtEl>
                                          <p:spTgt spid="50"/>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0" nodeType="clickEffect">
                                  <p:stCondLst>
                                    <p:cond delay="0"/>
                                  </p:stCondLst>
                                  <p:childTnLst>
                                    <p:animMotion origin="layout" path="M -7.22222E-6 -6.06936E-6 C -0.01737 0.00231 -0.03247 0.00924 -0.04931 0.01479 C -0.06528 0.0134 -0.07882 0.01063 -0.09376 0.00416 C -0.11632 0.00601 -0.12188 0.00785 -0.14445 0.00416 C -0.14879 0.00346 -0.1573 -6.06936E-6 -0.1573 -6.06936E-6 C -0.16563 -0.00741 -0.17622 -0.01226 -0.18264 -0.02336 C -0.1849 -0.02706 -0.1915 -0.03816 -0.19532 -0.03816 " pathEditMode="relative" ptsTypes="ffffffA">
                                      <p:cBhvr>
                                        <p:cTn id="35" dur="2000" fill="hold"/>
                                        <p:tgtEl>
                                          <p:spTgt spid="49"/>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2.77778E-7 -3.98844E-6 C -0.00677 0.00902 -0.01545 0.02081 -0.02535 0.02312 C -0.03264 0.02497 -0.04757 0.02752 -0.04757 0.02752 C -0.05018 0.0289 -0.05313 0.0296 -0.05556 0.03168 C -0.05747 0.0333 -0.05833 0.03653 -0.06024 0.03792 C -0.0632 0.04 -0.06979 0.04231 -0.06979 0.04231 C -0.08264 0.03653 -0.06788 0.04231 -0.0967 0.04231 C -0.11094 0.04231 -0.12535 0.04023 -0.13958 0.04023 " pathEditMode="relative" ptsTypes="fffffffA">
                                      <p:cBhvr>
                                        <p:cTn id="37" dur="2000" fill="hold"/>
                                        <p:tgtEl>
                                          <p:spTgt spid="58"/>
                                        </p:tgtEl>
                                        <p:attrNameLst>
                                          <p:attrName>ppt_x</p:attrName>
                                          <p:attrName>ppt_y</p:attrName>
                                        </p:attrNameLst>
                                      </p:cBhvr>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1.66667E-6 2.42775E-6 C 0.00417 0.00069 0.00868 0.00023 0.01267 0.00231 C 0.01684 0.00462 0.01996 0.00948 0.02378 0.01271 C 0.02639 0.0148 0.02917 0.01665 0.0316 0.01919 C 0.03941 0.02774 0.04062 0.03445 0.04913 0.03815 C 0.05555 0.0467 0.05816 0.05133 0.06667 0.05503 C 0.07118 0.06428 0.07448 0.07445 0.07778 0.08462 C 0.07847 0.0867 0.07847 0.08925 0.07934 0.0911 C 0.08299 0.09873 0.08767 0.09641 0.09045 0.10358 " pathEditMode="relative" ptsTypes="ffffffffA">
                                      <p:cBhvr>
                                        <p:cTn id="46" dur="2000" fill="hold"/>
                                        <p:tgtEl>
                                          <p:spTgt spid="1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1.38889E-6 -4.27746E-6 C 0.00052 0.00278 0.00052 0.00602 0.00157 0.00856 C 0.00799 0.02405 0.02813 0.01919 0.03802 0.02752 C 0.03959 0.02891 0.04115 0.03076 0.04289 0.03168 C 0.04601 0.03353 0.05243 0.03584 0.05243 0.03584 C 0.05469 0.03908 0.05573 0.04417 0.05868 0.04648 C 0.06146 0.04879 0.06823 0.05064 0.06823 0.05064 C 0.06927 0.05203 0.07032 0.05365 0.07136 0.05503 C 0.0724 0.05642 0.07466 0.05919 0.07466 0.05919 " pathEditMode="relative" ptsTypes="ffffffffA">
                                      <p:cBhvr>
                                        <p:cTn id="50" dur="2000" fill="hold"/>
                                        <p:tgtEl>
                                          <p:spTgt spid="7"/>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05886 -0.06359 C 0.06528 -0.06428 0.0717 -0.06452 0.07795 -0.06567 C 0.07969 -0.0659 0.08108 -0.06798 0.08281 -0.06798 C 0.09306 -0.06798 0.10608 -0.0629 0.11615 -0.06151 C 0.11771 -0.06082 0.11945 -0.06082 0.12083 -0.05943 C 0.12379 -0.05642 0.12882 -0.04879 0.12882 -0.04879 " pathEditMode="relative" ptsTypes="fffffA">
                                      <p:cBhvr>
                                        <p:cTn id="54" dur="2000" fill="hold"/>
                                        <p:tgtEl>
                                          <p:spTgt spid="31"/>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1" nodeType="clickEffect">
                                  <p:stCondLst>
                                    <p:cond delay="0"/>
                                  </p:stCondLst>
                                  <p:childTnLst>
                                    <p:animMotion origin="layout" path="M -0.02691 -0.01711 C -0.01979 -0.0044 -0.01094 -0.00047 0.00017 0.00416 C 0.0092 0.01225 0.00052 0.00578 0.01597 0.0104 C 0.01927 0.01133 0.02552 0.01456 0.02552 0.01456 C 0.03663 0.02451 0.03194 0.02034 0.03976 0.02728 C 0.04549 0.03237 0.05208 0.03098 0.05729 0.03792 " pathEditMode="relative" ptsTypes="fffffA">
                                      <p:cBhvr>
                                        <p:cTn id="58" dur="2000" fill="hold"/>
                                        <p:tgtEl>
                                          <p:spTgt spid="31"/>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3.88889E-6 4.50867E-6 C 0.00781 -0.01087 0.01927 -0.01295 0.03004 -0.0148 C 0.03802 -0.0185 0.04583 -0.02012 0.05382 -0.02335 C 0.06024 -0.0259 0.0691 -0.03191 0.07604 -0.03191 " pathEditMode="relative" ptsTypes="fffA">
                                      <p:cBhvr>
                                        <p:cTn id="62" dur="2000" fill="hold"/>
                                        <p:tgtEl>
                                          <p:spTgt spid="30"/>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0" nodeType="clickEffect">
                                  <p:stCondLst>
                                    <p:cond delay="0"/>
                                  </p:stCondLst>
                                  <p:childTnLst>
                                    <p:animMotion origin="layout" path="M -0.03785 0.05133 C -0.02431 0.04787 -0.0184 0.04417 -0.00608 0.03862 C 0.00677 0.04024 0.01406 0.04209 0.02569 0.04717 C 0.03837 0.05272 0.02291 0.04579 0.03524 0.05133 C 0.0368 0.05203 0.03993 0.05342 0.03993 0.05342 C 0.04271 0.05688 0.04531 0.06058 0.04791 0.06405 " pathEditMode="relative" ptsTypes="fffffA">
                                      <p:cBhvr>
                                        <p:cTn id="66" dur="2000" fill="hold"/>
                                        <p:tgtEl>
                                          <p:spTgt spid="41"/>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0" nodeType="clickEffect">
                                  <p:stCondLst>
                                    <p:cond delay="0"/>
                                  </p:stCondLst>
                                  <p:childTnLst>
                                    <p:animMotion origin="layout" path="M 1.66667E-6 6.35838E-6 C 0.01875 -0.00161 0.02952 -0.00415 0.04757 -0.00207 C 0.0592 0.00301 0.05382 0.00093 0.06354 0.00417 C 0.06893 0.0118 0.06528 0.00787 0.07622 0.01272 C 0.07778 0.01342 0.08091 0.0148 0.08091 0.0148 C 0.08716 0.02267 0.09445 0.02197 0.10313 0.02336 C 0.11059 0.0266 0.11806 0.02613 0.12379 0.03376 " pathEditMode="relative" ptsTypes="ffffffA">
                                      <p:cBhvr>
                                        <p:cTn id="70" dur="2000" fill="hold"/>
                                        <p:tgtEl>
                                          <p:spTgt spid="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30" grpId="0" animBg="1"/>
      <p:bldP spid="31" grpId="0" animBg="1"/>
      <p:bldP spid="31" grpId="1" animBg="1"/>
      <p:bldP spid="36" grpId="0" animBg="1"/>
      <p:bldP spid="39" grpId="0" animBg="1"/>
      <p:bldP spid="41" grpId="0" animBg="1"/>
      <p:bldP spid="47" grpId="0" animBg="1"/>
      <p:bldP spid="49" grpId="0" animBg="1"/>
      <p:bldP spid="50" grpId="0" animBg="1"/>
      <p:bldP spid="50" grpId="1" animBg="1"/>
      <p:bldP spid="53" grpId="0" animBg="1"/>
      <p:bldP spid="57" grpId="0" animBg="1"/>
      <p:bldP spid="58" grpId="0" animBg="1"/>
      <p:bldP spid="72" grpId="0" animBg="1"/>
      <p:bldP spid="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7514" y="169864"/>
            <a:ext cx="8748972" cy="706438"/>
          </a:xfrm>
        </p:spPr>
        <p:txBody>
          <a:bodyPr>
            <a:noAutofit/>
          </a:bodyPr>
          <a:lstStyle/>
          <a:p>
            <a:r>
              <a:rPr lang="en-US" altLang="en-US" sz="4000" b="1" dirty="0" err="1" smtClean="0">
                <a:solidFill>
                  <a:srgbClr val="002060"/>
                </a:solidFill>
              </a:rPr>
              <a:t>E.Barzi</a:t>
            </a:r>
            <a:r>
              <a:rPr lang="en-US" altLang="en-US" sz="4000" b="1" dirty="0" smtClean="0">
                <a:solidFill>
                  <a:srgbClr val="002060"/>
                </a:solidFill>
              </a:rPr>
              <a:t>--Artificial </a:t>
            </a:r>
            <a:r>
              <a:rPr lang="en-US" altLang="en-US" sz="4000" b="1" dirty="0" err="1" smtClean="0">
                <a:solidFill>
                  <a:srgbClr val="002060"/>
                </a:solidFill>
              </a:rPr>
              <a:t>Fluxon</a:t>
            </a:r>
            <a:r>
              <a:rPr lang="en-US" altLang="en-US" sz="4000" b="1" dirty="0" smtClean="0">
                <a:solidFill>
                  <a:srgbClr val="002060"/>
                </a:solidFill>
              </a:rPr>
              <a:t> Pinning Centers for Nb</a:t>
            </a:r>
            <a:r>
              <a:rPr lang="en-US" altLang="en-US" sz="4000" b="1" baseline="-25000" dirty="0" smtClean="0">
                <a:solidFill>
                  <a:srgbClr val="002060"/>
                </a:solidFill>
              </a:rPr>
              <a:t>3</a:t>
            </a:r>
            <a:r>
              <a:rPr lang="en-US" altLang="en-US" sz="4000" b="1" dirty="0" smtClean="0">
                <a:solidFill>
                  <a:srgbClr val="002060"/>
                </a:solidFill>
              </a:rPr>
              <a:t>Sn (film Test bed)</a:t>
            </a:r>
            <a:endParaRPr lang="en-US" altLang="en-US" sz="4000" b="1" dirty="0">
              <a:solidFill>
                <a:srgbClr val="002060"/>
              </a:solidFill>
            </a:endParaRPr>
          </a:p>
        </p:txBody>
      </p:sp>
      <p:sp>
        <p:nvSpPr>
          <p:cNvPr id="16387" name="Rectangle 20"/>
          <p:cNvSpPr>
            <a:spLocks noChangeArrowheads="1"/>
          </p:cNvSpPr>
          <p:nvPr/>
        </p:nvSpPr>
        <p:spPr bwMode="auto">
          <a:xfrm>
            <a:off x="3086100" y="1066800"/>
            <a:ext cx="491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ctr">
              <a:spcBef>
                <a:spcPct val="0"/>
              </a:spcBef>
              <a:buClrTx/>
              <a:buFontTx/>
              <a:buNone/>
            </a:pPr>
            <a:endParaRPr lang="en-US" altLang="en-US" sz="1400">
              <a:solidFill>
                <a:schemeClr val="accent2"/>
              </a:solidFill>
              <a:latin typeface="Times New Roman" panose="02020603050405020304" pitchFamily="18" charset="0"/>
            </a:endParaRPr>
          </a:p>
        </p:txBody>
      </p:sp>
      <p:sp>
        <p:nvSpPr>
          <p:cNvPr id="16388" name="Slide Number Placeholder 3"/>
          <p:cNvSpPr>
            <a:spLocks noGrp="1"/>
          </p:cNvSpPr>
          <p:nvPr>
            <p:ph type="sldNum" sz="quarter" idx="11"/>
          </p:nvPr>
        </p:nvSpPr>
        <p:spPr>
          <a:xfrm>
            <a:off x="7523560" y="6492877"/>
            <a:ext cx="1600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r">
              <a:spcBef>
                <a:spcPct val="0"/>
              </a:spcBef>
              <a:buClrTx/>
              <a:buFontTx/>
              <a:buNone/>
            </a:pPr>
            <a:fld id="{D522A54F-F795-490B-9B81-C2CC36B9DC49}" type="slidenum">
              <a:rPr lang="en-US" altLang="en-US" sz="1200" b="0">
                <a:solidFill>
                  <a:schemeClr val="tx1"/>
                </a:solidFill>
                <a:latin typeface="Times New Roman" panose="02020603050405020304" pitchFamily="18" charset="0"/>
              </a:rPr>
              <a:pPr algn="r">
                <a:spcBef>
                  <a:spcPct val="0"/>
                </a:spcBef>
                <a:buClrTx/>
                <a:buFontTx/>
                <a:buNone/>
              </a:pPr>
              <a:t>37</a:t>
            </a:fld>
            <a:endParaRPr lang="en-US" altLang="en-US" sz="1200" b="0">
              <a:solidFill>
                <a:schemeClr val="tx1"/>
              </a:solidFill>
              <a:latin typeface="Times New Roman" panose="02020603050405020304" pitchFamily="18" charset="0"/>
            </a:endParaRPr>
          </a:p>
        </p:txBody>
      </p:sp>
      <p:sp>
        <p:nvSpPr>
          <p:cNvPr id="16390" name="Rectangle 15"/>
          <p:cNvSpPr>
            <a:spLocks noChangeArrowheads="1"/>
          </p:cNvSpPr>
          <p:nvPr/>
        </p:nvSpPr>
        <p:spPr bwMode="auto">
          <a:xfrm>
            <a:off x="3600451" y="72241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spcBef>
                <a:spcPct val="0"/>
              </a:spcBef>
              <a:buClrTx/>
              <a:buFontTx/>
              <a:buNone/>
            </a:pPr>
            <a:endParaRPr lang="en-US" altLang="en-US" sz="1400" b="0">
              <a:solidFill>
                <a:schemeClr val="tx1"/>
              </a:solidFill>
              <a:latin typeface="Times New Roman" panose="02020603050405020304" pitchFamily="18" charset="0"/>
            </a:endParaRPr>
          </a:p>
        </p:txBody>
      </p:sp>
      <p:sp>
        <p:nvSpPr>
          <p:cNvPr id="2" name="Rectangle 1"/>
          <p:cNvSpPr/>
          <p:nvPr/>
        </p:nvSpPr>
        <p:spPr bwMode="auto">
          <a:xfrm>
            <a:off x="0" y="6093296"/>
            <a:ext cx="9144000" cy="7647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 name="Rectangle 4"/>
          <p:cNvSpPr/>
          <p:nvPr/>
        </p:nvSpPr>
        <p:spPr>
          <a:xfrm>
            <a:off x="322965" y="1256621"/>
            <a:ext cx="8748464" cy="5632311"/>
          </a:xfrm>
          <a:prstGeom prst="rect">
            <a:avLst/>
          </a:prstGeom>
        </p:spPr>
        <p:txBody>
          <a:bodyPr wrap="square">
            <a:spAutoFit/>
          </a:bodyPr>
          <a:lstStyle/>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The discussion so far has been about artificial pinning of grain boundaries (or perhaps enhanced nucleation), but what about standard artificial </a:t>
            </a:r>
            <a:r>
              <a:rPr lang="en-US" dirty="0" err="1" smtClean="0">
                <a:latin typeface="+mj-lt"/>
                <a:ea typeface="Calibri" panose="020F0502020204030204" pitchFamily="34" charset="0"/>
                <a:cs typeface="Times New Roman" panose="02020603050405020304" pitchFamily="18" charset="0"/>
              </a:rPr>
              <a:t>fluxon</a:t>
            </a:r>
            <a:r>
              <a:rPr lang="en-US" dirty="0" smtClean="0">
                <a:latin typeface="+mj-lt"/>
                <a:ea typeface="Calibri" panose="020F0502020204030204" pitchFamily="34" charset="0"/>
                <a:cs typeface="Times New Roman" panose="02020603050405020304" pitchFamily="18" charset="0"/>
              </a:rPr>
              <a:t> pinning centers</a:t>
            </a:r>
          </a:p>
          <a:p>
            <a:pPr marL="285750" indent="-285750">
              <a:buFont typeface="Arial" panose="020B0604020202020204" pitchFamily="34" charset="0"/>
              <a:buChar char="•"/>
              <a:defRPr/>
            </a:pPr>
            <a:endParaRPr lang="en-US"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This topic will also be addressed in the next talk using irradiation as a limiting case. But, in the end we want a more practical second phase pinner</a:t>
            </a:r>
          </a:p>
          <a:p>
            <a:pPr marL="285750" indent="-285750">
              <a:buFont typeface="Arial" panose="020B0604020202020204" pitchFamily="34" charset="0"/>
              <a:buChar char="•"/>
              <a:defRPr/>
            </a:pPr>
            <a:endParaRPr lang="en-US"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Staggered Electrodeposition could be a mechanism to produce such structures (additive manufacturing of pinning centers in Nb3Sn). </a:t>
            </a: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Below we show an </a:t>
            </a:r>
            <a:r>
              <a:rPr lang="en-US" dirty="0">
                <a:latin typeface="+mj-lt"/>
                <a:ea typeface="Calibri" panose="020F0502020204030204" pitchFamily="34" charset="0"/>
                <a:cs typeface="Times New Roman" panose="02020603050405020304" pitchFamily="18" charset="0"/>
              </a:rPr>
              <a:t>inexpensive way to produce Nb</a:t>
            </a:r>
            <a:r>
              <a:rPr lang="en-US" baseline="-25000" dirty="0">
                <a:latin typeface="+mj-lt"/>
                <a:ea typeface="Calibri" panose="020F0502020204030204" pitchFamily="34" charset="0"/>
                <a:cs typeface="Times New Roman" panose="02020603050405020304" pitchFamily="18" charset="0"/>
              </a:rPr>
              <a:t>3</a:t>
            </a:r>
            <a:r>
              <a:rPr lang="en-US" dirty="0">
                <a:latin typeface="+mj-lt"/>
                <a:ea typeface="Calibri" panose="020F0502020204030204" pitchFamily="34" charset="0"/>
                <a:cs typeface="Times New Roman" panose="02020603050405020304" pitchFamily="18" charset="0"/>
              </a:rPr>
              <a:t>Sn thin films on </a:t>
            </a:r>
            <a:r>
              <a:rPr lang="en-US" dirty="0" err="1">
                <a:latin typeface="+mj-lt"/>
                <a:ea typeface="Calibri" panose="020F0502020204030204" pitchFamily="34" charset="0"/>
                <a:cs typeface="Times New Roman" panose="02020603050405020304" pitchFamily="18" charset="0"/>
              </a:rPr>
              <a:t>Nb</a:t>
            </a:r>
            <a:r>
              <a:rPr lang="en-US" dirty="0">
                <a:latin typeface="+mj-lt"/>
                <a:ea typeface="Calibri" panose="020F0502020204030204" pitchFamily="34" charset="0"/>
                <a:cs typeface="Times New Roman" panose="02020603050405020304" pitchFamily="18" charset="0"/>
              </a:rPr>
              <a:t>, </a:t>
            </a:r>
            <a:r>
              <a:rPr lang="en-US" dirty="0" smtClean="0">
                <a:latin typeface="+mj-lt"/>
                <a:ea typeface="Calibri" panose="020F0502020204030204" pitchFamily="34" charset="0"/>
                <a:cs typeface="Times New Roman" panose="02020603050405020304" pitchFamily="18" charset="0"/>
              </a:rPr>
              <a:t>and it </a:t>
            </a:r>
            <a:r>
              <a:rPr lang="en-US" dirty="0">
                <a:latin typeface="+mj-lt"/>
                <a:ea typeface="Calibri" panose="020F0502020204030204" pitchFamily="34" charset="0"/>
                <a:cs typeface="Times New Roman" panose="02020603050405020304" pitchFamily="18" charset="0"/>
              </a:rPr>
              <a:t>can be used as a test bed to try different billet materials </a:t>
            </a:r>
            <a:r>
              <a:rPr lang="en-US" dirty="0" smtClean="0">
                <a:latin typeface="+mj-lt"/>
                <a:ea typeface="Calibri" panose="020F0502020204030204" pitchFamily="34" charset="0"/>
                <a:cs typeface="Times New Roman" panose="02020603050405020304" pitchFamily="18" charset="0"/>
              </a:rPr>
              <a:t>inexpensively </a:t>
            </a:r>
            <a:r>
              <a:rPr lang="en-US" dirty="0">
                <a:latin typeface="+mj-lt"/>
                <a:ea typeface="Calibri" panose="020F0502020204030204" pitchFamily="34" charset="0"/>
                <a:cs typeface="Times New Roman" panose="02020603050405020304" pitchFamily="18" charset="0"/>
              </a:rPr>
              <a:t>and with fast turnaround </a:t>
            </a:r>
            <a:endParaRPr lang="en-US" dirty="0" smtClean="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endParaRPr lang="en-US" dirty="0" smtClean="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Our first target: The Introduction </a:t>
            </a:r>
            <a:r>
              <a:rPr lang="en-US" dirty="0">
                <a:latin typeface="+mj-lt"/>
                <a:ea typeface="Calibri" panose="020F0502020204030204" pitchFamily="34" charset="0"/>
                <a:cs typeface="Times New Roman" panose="02020603050405020304" pitchFamily="18" charset="0"/>
              </a:rPr>
              <a:t>of axial ribbons to enhance transverse component of pinning </a:t>
            </a:r>
            <a:endParaRPr lang="en-US" dirty="0" smtClean="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endParaRPr lang="en-US"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US" dirty="0" smtClean="0">
                <a:latin typeface="+mj-lt"/>
                <a:ea typeface="Calibri" panose="020F0502020204030204" pitchFamily="34" charset="0"/>
                <a:cs typeface="Times New Roman" panose="02020603050405020304" pitchFamily="18" charset="0"/>
              </a:rPr>
              <a:t>We </a:t>
            </a:r>
            <a:r>
              <a:rPr lang="en-US" dirty="0">
                <a:latin typeface="+mj-lt"/>
                <a:ea typeface="Calibri" panose="020F0502020204030204" pitchFamily="34" charset="0"/>
                <a:cs typeface="Times New Roman" panose="02020603050405020304" pitchFamily="18" charset="0"/>
              </a:rPr>
              <a:t>have to come up with ribbon materials that can be cold worked, do not dissolve at 700C and do not react with Sn. Potential candidates so far are Ta, Mo and V</a:t>
            </a:r>
            <a:r>
              <a:rPr lang="en-US" dirty="0" smtClean="0">
                <a:latin typeface="+mj-lt"/>
                <a:ea typeface="Calibri" panose="020F0502020204030204" pitchFamily="34" charset="0"/>
                <a:cs typeface="Times New Roman" panose="02020603050405020304" pitchFamily="18" charset="0"/>
              </a:rPr>
              <a:t>.</a:t>
            </a:r>
            <a:endParaRPr lang="en-US"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61842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7514" y="169864"/>
            <a:ext cx="8748972" cy="706438"/>
          </a:xfrm>
        </p:spPr>
        <p:txBody>
          <a:bodyPr>
            <a:noAutofit/>
          </a:bodyPr>
          <a:lstStyle/>
          <a:p>
            <a:r>
              <a:rPr lang="en-US" altLang="en-US" sz="4000" b="1" dirty="0" err="1" smtClean="0">
                <a:solidFill>
                  <a:srgbClr val="002060"/>
                </a:solidFill>
              </a:rPr>
              <a:t>E.Barzi</a:t>
            </a:r>
            <a:r>
              <a:rPr lang="en-US" altLang="en-US" sz="4000" b="1" dirty="0" smtClean="0">
                <a:solidFill>
                  <a:srgbClr val="002060"/>
                </a:solidFill>
              </a:rPr>
              <a:t>--Artificial </a:t>
            </a:r>
            <a:r>
              <a:rPr lang="en-US" altLang="en-US" sz="4000" b="1" dirty="0" err="1" smtClean="0">
                <a:solidFill>
                  <a:srgbClr val="002060"/>
                </a:solidFill>
              </a:rPr>
              <a:t>Fluxon</a:t>
            </a:r>
            <a:r>
              <a:rPr lang="en-US" altLang="en-US" sz="4000" b="1" dirty="0" smtClean="0">
                <a:solidFill>
                  <a:srgbClr val="002060"/>
                </a:solidFill>
              </a:rPr>
              <a:t> Pinning Centers for Nb</a:t>
            </a:r>
            <a:r>
              <a:rPr lang="en-US" altLang="en-US" sz="4000" b="1" baseline="-25000" dirty="0" smtClean="0">
                <a:solidFill>
                  <a:srgbClr val="002060"/>
                </a:solidFill>
              </a:rPr>
              <a:t>3</a:t>
            </a:r>
            <a:r>
              <a:rPr lang="en-US" altLang="en-US" sz="4000" b="1" dirty="0" smtClean="0">
                <a:solidFill>
                  <a:srgbClr val="002060"/>
                </a:solidFill>
              </a:rPr>
              <a:t>Sn (film Test bed)</a:t>
            </a:r>
            <a:endParaRPr lang="en-US" altLang="en-US" sz="4000" b="1" dirty="0">
              <a:solidFill>
                <a:srgbClr val="002060"/>
              </a:solidFill>
            </a:endParaRPr>
          </a:p>
        </p:txBody>
      </p:sp>
      <p:sp>
        <p:nvSpPr>
          <p:cNvPr id="16387" name="Rectangle 20"/>
          <p:cNvSpPr>
            <a:spLocks noChangeArrowheads="1"/>
          </p:cNvSpPr>
          <p:nvPr/>
        </p:nvSpPr>
        <p:spPr bwMode="auto">
          <a:xfrm>
            <a:off x="3086100" y="1066800"/>
            <a:ext cx="491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ctr">
              <a:spcBef>
                <a:spcPct val="0"/>
              </a:spcBef>
              <a:buClrTx/>
              <a:buFontTx/>
              <a:buNone/>
            </a:pPr>
            <a:endParaRPr lang="en-US" altLang="en-US" sz="1400">
              <a:solidFill>
                <a:schemeClr val="accent2"/>
              </a:solidFill>
              <a:latin typeface="Times New Roman" panose="02020603050405020304" pitchFamily="18" charset="0"/>
            </a:endParaRPr>
          </a:p>
        </p:txBody>
      </p:sp>
      <p:sp>
        <p:nvSpPr>
          <p:cNvPr id="16388" name="Slide Number Placeholder 3"/>
          <p:cNvSpPr>
            <a:spLocks noGrp="1"/>
          </p:cNvSpPr>
          <p:nvPr>
            <p:ph type="sldNum" sz="quarter" idx="11"/>
          </p:nvPr>
        </p:nvSpPr>
        <p:spPr>
          <a:xfrm>
            <a:off x="7523560" y="6492877"/>
            <a:ext cx="1600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r">
              <a:spcBef>
                <a:spcPct val="0"/>
              </a:spcBef>
              <a:buClrTx/>
              <a:buFontTx/>
              <a:buNone/>
            </a:pPr>
            <a:fld id="{D522A54F-F795-490B-9B81-C2CC36B9DC49}" type="slidenum">
              <a:rPr lang="en-US" altLang="en-US" sz="1200" b="0">
                <a:solidFill>
                  <a:schemeClr val="tx1"/>
                </a:solidFill>
                <a:latin typeface="Times New Roman" panose="02020603050405020304" pitchFamily="18" charset="0"/>
              </a:rPr>
              <a:pPr algn="r">
                <a:spcBef>
                  <a:spcPct val="0"/>
                </a:spcBef>
                <a:buClrTx/>
                <a:buFontTx/>
                <a:buNone/>
              </a:pPr>
              <a:t>38</a:t>
            </a:fld>
            <a:endParaRPr lang="en-US" altLang="en-US" sz="1200" b="0">
              <a:solidFill>
                <a:schemeClr val="tx1"/>
              </a:solidFill>
              <a:latin typeface="Times New Roman" panose="02020603050405020304" pitchFamily="18" charset="0"/>
            </a:endParaRPr>
          </a:p>
        </p:txBody>
      </p:sp>
      <p:sp>
        <p:nvSpPr>
          <p:cNvPr id="16390" name="Rectangle 15"/>
          <p:cNvSpPr>
            <a:spLocks noChangeArrowheads="1"/>
          </p:cNvSpPr>
          <p:nvPr/>
        </p:nvSpPr>
        <p:spPr bwMode="auto">
          <a:xfrm>
            <a:off x="3600451" y="72241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spcBef>
                <a:spcPct val="0"/>
              </a:spcBef>
              <a:buClrTx/>
              <a:buFontTx/>
              <a:buNone/>
            </a:pPr>
            <a:endParaRPr lang="en-US" altLang="en-US" sz="1400" b="0">
              <a:solidFill>
                <a:schemeClr val="tx1"/>
              </a:solidFill>
              <a:latin typeface="Times New Roman" panose="02020603050405020304" pitchFamily="18" charset="0"/>
            </a:endParaRPr>
          </a:p>
        </p:txBody>
      </p:sp>
      <p:sp>
        <p:nvSpPr>
          <p:cNvPr id="2" name="Rectangle 1"/>
          <p:cNvSpPr/>
          <p:nvPr/>
        </p:nvSpPr>
        <p:spPr bwMode="auto">
          <a:xfrm>
            <a:off x="0" y="6093296"/>
            <a:ext cx="9144000" cy="7647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pic>
        <p:nvPicPr>
          <p:cNvPr id="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15" y="2492896"/>
            <a:ext cx="2254250" cy="177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815" y="4320109"/>
            <a:ext cx="36957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7"/>
          <p:cNvSpPr>
            <a:spLocks noChangeArrowheads="1"/>
          </p:cNvSpPr>
          <p:nvPr/>
        </p:nvSpPr>
        <p:spPr bwMode="auto">
          <a:xfrm>
            <a:off x="101664" y="1090136"/>
            <a:ext cx="893483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marL="285750" indent="-285750">
              <a:spcBef>
                <a:spcPct val="0"/>
              </a:spcBef>
              <a:buClrTx/>
            </a:pPr>
            <a:r>
              <a:rPr lang="en-US" altLang="en-US" sz="1800" b="0" dirty="0">
                <a:solidFill>
                  <a:schemeClr val="tx1"/>
                </a:solidFill>
                <a:latin typeface="+mj-lt"/>
              </a:rPr>
              <a:t>The Nb</a:t>
            </a:r>
            <a:r>
              <a:rPr lang="en-US" altLang="en-US" sz="1800" b="0" baseline="-25000" dirty="0">
                <a:solidFill>
                  <a:schemeClr val="tx1"/>
                </a:solidFill>
                <a:latin typeface="+mj-lt"/>
              </a:rPr>
              <a:t>3</a:t>
            </a:r>
            <a:r>
              <a:rPr lang="en-US" altLang="en-US" sz="1800" b="0" dirty="0">
                <a:solidFill>
                  <a:schemeClr val="tx1"/>
                </a:solidFill>
                <a:latin typeface="+mj-lt"/>
              </a:rPr>
              <a:t>Sn phase is obtained by electrodeposition of Sn layers and Cu intermediate layers onto </a:t>
            </a:r>
            <a:r>
              <a:rPr lang="en-US" altLang="en-US" sz="1800" b="0" dirty="0" err="1">
                <a:solidFill>
                  <a:schemeClr val="tx1"/>
                </a:solidFill>
                <a:latin typeface="+mj-lt"/>
              </a:rPr>
              <a:t>Nb</a:t>
            </a:r>
            <a:r>
              <a:rPr lang="en-US" altLang="en-US" sz="1800" b="0" dirty="0">
                <a:solidFill>
                  <a:schemeClr val="tx1"/>
                </a:solidFill>
                <a:latin typeface="+mj-lt"/>
              </a:rPr>
              <a:t> substrates followed by high temperature diffusion in inert atmosphere. </a:t>
            </a:r>
            <a:endParaRPr lang="en-US" altLang="en-US" sz="1800" b="0" dirty="0" smtClean="0">
              <a:solidFill>
                <a:schemeClr val="tx1"/>
              </a:solidFill>
              <a:latin typeface="+mj-lt"/>
            </a:endParaRPr>
          </a:p>
          <a:p>
            <a:pPr marL="285750" indent="-285750">
              <a:spcBef>
                <a:spcPct val="0"/>
              </a:spcBef>
              <a:buClrTx/>
            </a:pPr>
            <a:r>
              <a:rPr lang="en-US" altLang="en-US" sz="1800" b="0" dirty="0" smtClean="0">
                <a:solidFill>
                  <a:schemeClr val="tx1"/>
                </a:solidFill>
                <a:latin typeface="+mj-lt"/>
              </a:rPr>
              <a:t>Subsequent </a:t>
            </a:r>
            <a:r>
              <a:rPr lang="en-US" altLang="en-US" sz="1800" b="0" dirty="0">
                <a:solidFill>
                  <a:schemeClr val="tx1"/>
                </a:solidFill>
                <a:latin typeface="+mj-lt"/>
              </a:rPr>
              <a:t>thermal treatments were realized to obtain the Nb</a:t>
            </a:r>
            <a:r>
              <a:rPr lang="en-US" altLang="en-US" sz="1800" b="0" baseline="-25000" dirty="0">
                <a:solidFill>
                  <a:schemeClr val="tx1"/>
                </a:solidFill>
                <a:latin typeface="+mj-lt"/>
              </a:rPr>
              <a:t>3</a:t>
            </a:r>
            <a:r>
              <a:rPr lang="en-US" altLang="en-US" sz="1800" b="0" dirty="0">
                <a:solidFill>
                  <a:schemeClr val="tx1"/>
                </a:solidFill>
                <a:latin typeface="+mj-lt"/>
              </a:rPr>
              <a:t>Sn superconductive phase. </a:t>
            </a:r>
          </a:p>
        </p:txBody>
      </p:sp>
      <p:pic>
        <p:nvPicPr>
          <p:cNvPr id="13"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225583"/>
            <a:ext cx="3132348" cy="218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958" y="4423931"/>
            <a:ext cx="3698544"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3524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7514" y="169864"/>
            <a:ext cx="8748972" cy="706438"/>
          </a:xfrm>
        </p:spPr>
        <p:txBody>
          <a:bodyPr>
            <a:noAutofit/>
          </a:bodyPr>
          <a:lstStyle/>
          <a:p>
            <a:r>
              <a:rPr lang="en-US" altLang="en-US" sz="4000" b="1" dirty="0" err="1" smtClean="0">
                <a:solidFill>
                  <a:srgbClr val="002060"/>
                </a:solidFill>
              </a:rPr>
              <a:t>E.Barzi</a:t>
            </a:r>
            <a:r>
              <a:rPr lang="en-US" altLang="en-US" sz="4000" b="1" dirty="0" smtClean="0">
                <a:solidFill>
                  <a:srgbClr val="002060"/>
                </a:solidFill>
              </a:rPr>
              <a:t>--Artificial </a:t>
            </a:r>
            <a:r>
              <a:rPr lang="en-US" altLang="en-US" sz="4000" b="1" dirty="0" err="1" smtClean="0">
                <a:solidFill>
                  <a:srgbClr val="002060"/>
                </a:solidFill>
              </a:rPr>
              <a:t>Fluxon</a:t>
            </a:r>
            <a:r>
              <a:rPr lang="en-US" altLang="en-US" sz="4000" b="1" dirty="0" smtClean="0">
                <a:solidFill>
                  <a:srgbClr val="002060"/>
                </a:solidFill>
              </a:rPr>
              <a:t> Pinning Centers for Nb</a:t>
            </a:r>
            <a:r>
              <a:rPr lang="en-US" altLang="en-US" sz="4000" b="1" baseline="-25000" dirty="0" smtClean="0">
                <a:solidFill>
                  <a:srgbClr val="002060"/>
                </a:solidFill>
              </a:rPr>
              <a:t>3</a:t>
            </a:r>
            <a:r>
              <a:rPr lang="en-US" altLang="en-US" sz="4000" b="1" dirty="0" smtClean="0">
                <a:solidFill>
                  <a:srgbClr val="002060"/>
                </a:solidFill>
              </a:rPr>
              <a:t>Sn (film Test bed)</a:t>
            </a:r>
            <a:endParaRPr lang="en-US" altLang="en-US" sz="4000" b="1" dirty="0">
              <a:solidFill>
                <a:srgbClr val="002060"/>
              </a:solidFill>
            </a:endParaRPr>
          </a:p>
        </p:txBody>
      </p:sp>
      <p:sp>
        <p:nvSpPr>
          <p:cNvPr id="16387" name="Rectangle 20"/>
          <p:cNvSpPr>
            <a:spLocks noChangeArrowheads="1"/>
          </p:cNvSpPr>
          <p:nvPr/>
        </p:nvSpPr>
        <p:spPr bwMode="auto">
          <a:xfrm>
            <a:off x="3086100" y="1066800"/>
            <a:ext cx="491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ctr">
              <a:spcBef>
                <a:spcPct val="0"/>
              </a:spcBef>
              <a:buClrTx/>
              <a:buFontTx/>
              <a:buNone/>
            </a:pPr>
            <a:endParaRPr lang="en-US" altLang="en-US" sz="1400">
              <a:solidFill>
                <a:schemeClr val="accent2"/>
              </a:solidFill>
              <a:latin typeface="Times New Roman" panose="02020603050405020304" pitchFamily="18" charset="0"/>
            </a:endParaRPr>
          </a:p>
        </p:txBody>
      </p:sp>
      <p:sp>
        <p:nvSpPr>
          <p:cNvPr id="16388" name="Slide Number Placeholder 3"/>
          <p:cNvSpPr>
            <a:spLocks noGrp="1"/>
          </p:cNvSpPr>
          <p:nvPr>
            <p:ph type="sldNum" sz="quarter" idx="11"/>
          </p:nvPr>
        </p:nvSpPr>
        <p:spPr>
          <a:xfrm>
            <a:off x="7523560" y="6492877"/>
            <a:ext cx="1600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lgn="r">
              <a:spcBef>
                <a:spcPct val="0"/>
              </a:spcBef>
              <a:buClrTx/>
              <a:buFontTx/>
              <a:buNone/>
            </a:pPr>
            <a:fld id="{D522A54F-F795-490B-9B81-C2CC36B9DC49}" type="slidenum">
              <a:rPr lang="en-US" altLang="en-US" sz="1200" b="0">
                <a:solidFill>
                  <a:schemeClr val="tx1"/>
                </a:solidFill>
                <a:latin typeface="Times New Roman" panose="02020603050405020304" pitchFamily="18" charset="0"/>
              </a:rPr>
              <a:pPr algn="r">
                <a:spcBef>
                  <a:spcPct val="0"/>
                </a:spcBef>
                <a:buClrTx/>
                <a:buFontTx/>
                <a:buNone/>
              </a:pPr>
              <a:t>39</a:t>
            </a:fld>
            <a:endParaRPr lang="en-US" altLang="en-US" sz="1200" b="0">
              <a:solidFill>
                <a:schemeClr val="tx1"/>
              </a:solidFill>
              <a:latin typeface="Times New Roman" panose="02020603050405020304" pitchFamily="18" charset="0"/>
            </a:endParaRPr>
          </a:p>
        </p:txBody>
      </p:sp>
      <p:sp>
        <p:nvSpPr>
          <p:cNvPr id="16390" name="Rectangle 15"/>
          <p:cNvSpPr>
            <a:spLocks noChangeArrowheads="1"/>
          </p:cNvSpPr>
          <p:nvPr/>
        </p:nvSpPr>
        <p:spPr bwMode="auto">
          <a:xfrm>
            <a:off x="3600451" y="72241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defRPr>
            </a:lvl1pPr>
            <a:lvl2pPr marL="742950" indent="-285750">
              <a:spcBef>
                <a:spcPct val="20000"/>
              </a:spcBef>
              <a:buChar char="o"/>
              <a:defRPr b="1">
                <a:solidFill>
                  <a:schemeClr val="tx1"/>
                </a:solidFill>
                <a:latin typeface="Bookman Old Style" panose="02050604050505020204" pitchFamily="18" charset="0"/>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defRPr>
            </a:lvl3pPr>
            <a:lvl4pPr marL="1600200" indent="-228600">
              <a:spcBef>
                <a:spcPct val="20000"/>
              </a:spcBef>
              <a:buChar char="–"/>
              <a:defRPr sz="1600" i="1">
                <a:solidFill>
                  <a:schemeClr val="tx2"/>
                </a:solidFill>
                <a:latin typeface="Bookman Old Style" panose="02050604050505020204" pitchFamily="18" charset="0"/>
              </a:defRPr>
            </a:lvl4pPr>
            <a:lvl5pPr marL="2057400" indent="-228600">
              <a:spcBef>
                <a:spcPct val="20000"/>
              </a:spcBef>
              <a:buChar char="•"/>
              <a:defRPr sz="1600">
                <a:solidFill>
                  <a:schemeClr val="tx1"/>
                </a:solidFill>
                <a:latin typeface="Bookman Old Style" panose="02050604050505020204" pitchFamily="18" charset="0"/>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defRPr>
            </a:lvl9pPr>
          </a:lstStyle>
          <a:p>
            <a:pPr>
              <a:spcBef>
                <a:spcPct val="0"/>
              </a:spcBef>
              <a:buClrTx/>
              <a:buFontTx/>
              <a:buNone/>
            </a:pPr>
            <a:endParaRPr lang="en-US" altLang="en-US" sz="1400" b="0">
              <a:solidFill>
                <a:schemeClr val="tx1"/>
              </a:solidFill>
              <a:latin typeface="Times New Roman" panose="02020603050405020304" pitchFamily="18" charset="0"/>
            </a:endParaRPr>
          </a:p>
        </p:txBody>
      </p:sp>
      <p:sp>
        <p:nvSpPr>
          <p:cNvPr id="2" name="Rectangle 1"/>
          <p:cNvSpPr/>
          <p:nvPr/>
        </p:nvSpPr>
        <p:spPr bwMode="auto">
          <a:xfrm>
            <a:off x="0" y="6093296"/>
            <a:ext cx="9144000" cy="7647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1" y="1368212"/>
            <a:ext cx="8949077" cy="5097463"/>
          </a:xfrm>
          <a:prstGeom prst="rect">
            <a:avLst/>
          </a:prstGeom>
          <a:solidFill>
            <a:schemeClr val="bg1"/>
          </a:solidFill>
          <a:ln>
            <a:noFill/>
          </a:ln>
          <a:effectLst/>
        </p:spPr>
      </p:pic>
    </p:spTree>
    <p:extLst>
      <p:ext uri="{BB962C8B-B14F-4D97-AF65-F5344CB8AC3E}">
        <p14:creationId xmlns:p14="http://schemas.microsoft.com/office/powerpoint/2010/main" val="41464687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2400" cy="1143000"/>
          </a:xfrm>
        </p:spPr>
        <p:txBody>
          <a:bodyPr/>
          <a:lstStyle/>
          <a:p>
            <a:r>
              <a:rPr lang="en-US" dirty="0" smtClean="0"/>
              <a:t>Possibilities for Nb</a:t>
            </a:r>
            <a:r>
              <a:rPr lang="en-US" baseline="-25000" dirty="0" smtClean="0"/>
              <a:t>3</a:t>
            </a:r>
            <a:r>
              <a:rPr lang="en-US" dirty="0" smtClean="0"/>
              <a:t>Sn </a:t>
            </a:r>
            <a:r>
              <a:rPr lang="en-US" i="1" dirty="0" smtClean="0"/>
              <a:t>J</a:t>
            </a:r>
            <a:r>
              <a:rPr lang="en-US" i="1" baseline="-25000" dirty="0" smtClean="0"/>
              <a:t>c</a:t>
            </a:r>
            <a:r>
              <a:rPr lang="en-US" dirty="0" smtClean="0"/>
              <a:t> enhancement</a:t>
            </a:r>
            <a:endParaRPr lang="en-US" dirty="0"/>
          </a:p>
        </p:txBody>
      </p:sp>
      <p:sp>
        <p:nvSpPr>
          <p:cNvPr id="3" name="Content Placeholder 2"/>
          <p:cNvSpPr>
            <a:spLocks noGrp="1"/>
          </p:cNvSpPr>
          <p:nvPr>
            <p:ph idx="1"/>
          </p:nvPr>
        </p:nvSpPr>
        <p:spPr/>
        <p:txBody>
          <a:bodyPr/>
          <a:lstStyle/>
          <a:p>
            <a:r>
              <a:rPr lang="en-US" dirty="0" smtClean="0"/>
              <a:t>Keep pinning the same but enhance Jc further from the presently optimized ternary (In principle maybe possible, but so far difficult)</a:t>
            </a:r>
          </a:p>
          <a:p>
            <a:r>
              <a:rPr lang="en-US" dirty="0" smtClean="0"/>
              <a:t>Enhance pinning in Binary</a:t>
            </a:r>
          </a:p>
          <a:p>
            <a:r>
              <a:rPr lang="en-US" dirty="0" smtClean="0"/>
              <a:t>Enhanced pinning in similar-to-present ternary alloy</a:t>
            </a:r>
            <a:endParaRPr lang="en-US" dirty="0"/>
          </a:p>
        </p:txBody>
      </p:sp>
      <p:sp>
        <p:nvSpPr>
          <p:cNvPr id="4" name="Rounded Rectangle 3"/>
          <p:cNvSpPr/>
          <p:nvPr/>
        </p:nvSpPr>
        <p:spPr bwMode="auto">
          <a:xfrm>
            <a:off x="611560" y="4653136"/>
            <a:ext cx="7704856" cy="1080120"/>
          </a:xfrm>
          <a:prstGeom prst="roundRect">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Tree>
    <p:extLst>
      <p:ext uri="{BB962C8B-B14F-4D97-AF65-F5344CB8AC3E}">
        <p14:creationId xmlns:p14="http://schemas.microsoft.com/office/powerpoint/2010/main" val="2874285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772400" cy="839180"/>
          </a:xfrm>
        </p:spPr>
        <p:txBody>
          <a:bodyPr/>
          <a:lstStyle/>
          <a:p>
            <a:r>
              <a:rPr lang="en-US" dirty="0" smtClean="0"/>
              <a:t>Summary and Conclusions</a:t>
            </a:r>
            <a:endParaRPr lang="en-US" dirty="0"/>
          </a:p>
        </p:txBody>
      </p:sp>
      <p:sp>
        <p:nvSpPr>
          <p:cNvPr id="3" name="Content Placeholder 2"/>
          <p:cNvSpPr>
            <a:spLocks noGrp="1"/>
          </p:cNvSpPr>
          <p:nvPr>
            <p:ph idx="1"/>
          </p:nvPr>
        </p:nvSpPr>
        <p:spPr>
          <a:xfrm>
            <a:off x="287524" y="908720"/>
            <a:ext cx="8604956" cy="4114800"/>
          </a:xfrm>
        </p:spPr>
        <p:txBody>
          <a:bodyPr/>
          <a:lstStyle/>
          <a:p>
            <a:pPr>
              <a:spcAft>
                <a:spcPts val="600"/>
              </a:spcAft>
            </a:pPr>
            <a:r>
              <a:rPr lang="en-US" sz="2000" dirty="0" smtClean="0"/>
              <a:t>We have demonstrated grain refinement by a factor of 3 and a doubling of 12 T </a:t>
            </a:r>
            <a:r>
              <a:rPr lang="en-US" sz="2000" i="1" dirty="0" smtClean="0"/>
              <a:t>J</a:t>
            </a:r>
            <a:r>
              <a:rPr lang="en-US" sz="2000" i="1" baseline="-25000" dirty="0" smtClean="0"/>
              <a:t>c</a:t>
            </a:r>
            <a:r>
              <a:rPr lang="en-US" sz="2000" dirty="0" smtClean="0"/>
              <a:t> in monofilaments</a:t>
            </a:r>
          </a:p>
          <a:p>
            <a:pPr>
              <a:spcAft>
                <a:spcPts val="600"/>
              </a:spcAft>
            </a:pPr>
            <a:r>
              <a:rPr lang="en-US" sz="2000" dirty="0" smtClean="0"/>
              <a:t>Internal </a:t>
            </a:r>
            <a:r>
              <a:rPr lang="en-US" sz="2000" dirty="0"/>
              <a:t>oxidation can be used in </a:t>
            </a:r>
            <a:r>
              <a:rPr lang="en-US" sz="2000" dirty="0" smtClean="0"/>
              <a:t>many </a:t>
            </a:r>
            <a:r>
              <a:rPr lang="en-US" sz="2000" dirty="0"/>
              <a:t>Nb</a:t>
            </a:r>
            <a:r>
              <a:rPr lang="en-US" sz="2000" baseline="-25000" dirty="0"/>
              <a:t>3</a:t>
            </a:r>
            <a:r>
              <a:rPr lang="en-US" sz="2000" dirty="0"/>
              <a:t>Sn </a:t>
            </a:r>
            <a:r>
              <a:rPr lang="en-US" sz="2000" dirty="0" smtClean="0"/>
              <a:t>strand types, including Tube (demonstrated) PIT (demonstrated), RRP/RIT (proposed) etc.</a:t>
            </a:r>
            <a:endParaRPr lang="en-US" sz="2000" dirty="0"/>
          </a:p>
          <a:p>
            <a:pPr>
              <a:spcAft>
                <a:spcPts val="600"/>
              </a:spcAft>
            </a:pPr>
            <a:r>
              <a:rPr lang="en-US" sz="2000" dirty="0" smtClean="0"/>
              <a:t>Sufficiently thick reaction layers can be formed </a:t>
            </a:r>
            <a:endParaRPr lang="en-US" sz="2000" dirty="0"/>
          </a:p>
          <a:p>
            <a:pPr>
              <a:spcAft>
                <a:spcPts val="600"/>
              </a:spcAft>
            </a:pPr>
            <a:r>
              <a:rPr lang="en-US" sz="2000" dirty="0" smtClean="0"/>
              <a:t>It is shown that </a:t>
            </a:r>
            <a:r>
              <a:rPr lang="en-US" sz="2000" i="1" dirty="0" smtClean="0"/>
              <a:t>B</a:t>
            </a:r>
            <a:r>
              <a:rPr lang="en-US" sz="2000" i="1" baseline="-25000" dirty="0" smtClean="0"/>
              <a:t>irr</a:t>
            </a:r>
            <a:r>
              <a:rPr lang="en-US" sz="2000" dirty="0" smtClean="0"/>
              <a:t> </a:t>
            </a:r>
            <a:r>
              <a:rPr lang="en-US" sz="2000" dirty="0"/>
              <a:t>is not </a:t>
            </a:r>
            <a:r>
              <a:rPr lang="en-US" sz="2000" dirty="0" smtClean="0"/>
              <a:t>sacrificed in present best binary strands</a:t>
            </a:r>
            <a:endParaRPr lang="en-US" sz="2000" dirty="0"/>
          </a:p>
          <a:p>
            <a:pPr>
              <a:spcAft>
                <a:spcPts val="600"/>
              </a:spcAft>
            </a:pPr>
            <a:r>
              <a:rPr lang="en-US" sz="2000" dirty="0"/>
              <a:t>The </a:t>
            </a:r>
            <a:r>
              <a:rPr lang="en-US" sz="2000" i="1" dirty="0"/>
              <a:t>F</a:t>
            </a:r>
            <a:r>
              <a:rPr lang="en-US" sz="2000" i="1" baseline="-25000" dirty="0"/>
              <a:t>p</a:t>
            </a:r>
            <a:r>
              <a:rPr lang="en-US" sz="2000" dirty="0"/>
              <a:t>-</a:t>
            </a:r>
            <a:r>
              <a:rPr lang="en-US" sz="2000" i="1" dirty="0"/>
              <a:t>B</a:t>
            </a:r>
            <a:r>
              <a:rPr lang="en-US" sz="2000" dirty="0"/>
              <a:t> curve peak can be shifted to 0.5</a:t>
            </a:r>
            <a:r>
              <a:rPr lang="en-US" sz="2000" i="1" dirty="0"/>
              <a:t>B</a:t>
            </a:r>
            <a:r>
              <a:rPr lang="en-US" sz="2000" i="1" baseline="-25000" dirty="0"/>
              <a:t>irr</a:t>
            </a:r>
            <a:r>
              <a:rPr lang="en-US" sz="2000" dirty="0"/>
              <a:t> for ultra-fine grain </a:t>
            </a:r>
            <a:r>
              <a:rPr lang="en-US" sz="2000" dirty="0" smtClean="0"/>
              <a:t>size</a:t>
            </a:r>
          </a:p>
          <a:p>
            <a:pPr>
              <a:spcAft>
                <a:spcPts val="600"/>
              </a:spcAft>
            </a:pPr>
            <a:r>
              <a:rPr lang="en-US" sz="2000" dirty="0"/>
              <a:t>Multifilamentary strands have been demonstrated with refined grains and enhanced Jc values. These need</a:t>
            </a:r>
          </a:p>
          <a:p>
            <a:pPr lvl="1">
              <a:spcAft>
                <a:spcPts val="600"/>
              </a:spcAft>
            </a:pPr>
            <a:r>
              <a:rPr lang="en-US" sz="1600" dirty="0"/>
              <a:t>To be pushed to meet the even higher </a:t>
            </a:r>
            <a:r>
              <a:rPr lang="en-US" sz="1600" i="1" dirty="0"/>
              <a:t>J</a:t>
            </a:r>
            <a:r>
              <a:rPr lang="en-US" sz="1600" i="1" baseline="-25000" dirty="0"/>
              <a:t>c</a:t>
            </a:r>
            <a:r>
              <a:rPr lang="en-US" sz="1600" dirty="0"/>
              <a:t> values of their </a:t>
            </a:r>
            <a:r>
              <a:rPr lang="en-US" sz="1600" dirty="0" err="1"/>
              <a:t>subelements</a:t>
            </a:r>
            <a:endParaRPr lang="en-US" sz="1600" dirty="0"/>
          </a:p>
          <a:p>
            <a:pPr lvl="1">
              <a:spcAft>
                <a:spcPts val="600"/>
              </a:spcAft>
            </a:pPr>
            <a:r>
              <a:rPr lang="en-US" sz="1600" dirty="0"/>
              <a:t>To be optimized for area fraction and </a:t>
            </a:r>
            <a:r>
              <a:rPr lang="en-US" sz="1600" i="1" dirty="0"/>
              <a:t>J</a:t>
            </a:r>
            <a:r>
              <a:rPr lang="en-US" sz="1600" i="1" baseline="-25000" dirty="0"/>
              <a:t>e</a:t>
            </a:r>
          </a:p>
          <a:p>
            <a:pPr lvl="1">
              <a:spcAft>
                <a:spcPts val="600"/>
              </a:spcAft>
            </a:pPr>
            <a:r>
              <a:rPr lang="en-US" sz="1600" dirty="0"/>
              <a:t>To be demonstrated for a ternary alloy with the ternary alloy </a:t>
            </a:r>
            <a:r>
              <a:rPr lang="en-US" sz="1600" i="1" dirty="0"/>
              <a:t>B</a:t>
            </a:r>
            <a:r>
              <a:rPr lang="en-US" sz="1600" i="1" baseline="-25000" dirty="0"/>
              <a:t>c2</a:t>
            </a:r>
          </a:p>
          <a:p>
            <a:pPr>
              <a:spcAft>
                <a:spcPts val="600"/>
              </a:spcAft>
            </a:pPr>
            <a:r>
              <a:rPr lang="en-US" sz="2000" dirty="0" smtClean="0"/>
              <a:t>This route is very promising for future Nb</a:t>
            </a:r>
            <a:r>
              <a:rPr lang="en-US" sz="2000" baseline="-25000" dirty="0" smtClean="0"/>
              <a:t>3</a:t>
            </a:r>
            <a:r>
              <a:rPr lang="en-US" sz="2000" dirty="0" smtClean="0"/>
              <a:t>Sn development</a:t>
            </a:r>
          </a:p>
          <a:p>
            <a:pPr marL="457200" lvl="1" indent="0">
              <a:spcAft>
                <a:spcPts val="600"/>
              </a:spcAft>
              <a:buNone/>
            </a:pPr>
            <a:r>
              <a:rPr lang="en-US" sz="1600" dirty="0" smtClean="0"/>
              <a:t> </a:t>
            </a:r>
            <a:endParaRPr lang="en-US" sz="1600" dirty="0"/>
          </a:p>
          <a:p>
            <a:endParaRPr lang="en-US" dirty="0"/>
          </a:p>
        </p:txBody>
      </p:sp>
    </p:spTree>
    <p:extLst>
      <p:ext uri="{BB962C8B-B14F-4D97-AF65-F5344CB8AC3E}">
        <p14:creationId xmlns:p14="http://schemas.microsoft.com/office/powerpoint/2010/main" val="14620964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188640"/>
            <a:ext cx="4786300" cy="432048"/>
          </a:xfrm>
        </p:spPr>
        <p:txBody>
          <a:bodyPr/>
          <a:lstStyle/>
          <a:p>
            <a:r>
              <a:rPr lang="en-US" dirty="0" err="1" smtClean="0"/>
              <a:t>Xingchen</a:t>
            </a:r>
            <a:r>
              <a:rPr lang="en-US" dirty="0" smtClean="0"/>
              <a:t> Xu</a:t>
            </a:r>
            <a:endParaRPr lang="en-US" dirty="0"/>
          </a:p>
        </p:txBody>
      </p:sp>
      <p:sp>
        <p:nvSpPr>
          <p:cNvPr id="3" name="Content Placeholder 2"/>
          <p:cNvSpPr>
            <a:spLocks noGrp="1"/>
          </p:cNvSpPr>
          <p:nvPr>
            <p:ph idx="1"/>
          </p:nvPr>
        </p:nvSpPr>
        <p:spPr>
          <a:xfrm>
            <a:off x="0" y="63376"/>
            <a:ext cx="7954652" cy="5475312"/>
          </a:xfrm>
        </p:spPr>
        <p:txBody>
          <a:bodyPr/>
          <a:lstStyle/>
          <a:p>
            <a:pPr marL="0" indent="0">
              <a:buNone/>
            </a:pPr>
            <a:r>
              <a:rPr lang="en-US" sz="2400" dirty="0" smtClean="0"/>
              <a:t>Recent graduate of our group</a:t>
            </a:r>
          </a:p>
          <a:p>
            <a:pPr marL="0" indent="0">
              <a:buNone/>
            </a:pPr>
            <a:r>
              <a:rPr lang="en-US" sz="2400" dirty="0" smtClean="0"/>
              <a:t>PhD Thesis, OSU Materials Science Department: </a:t>
            </a:r>
            <a:r>
              <a:rPr lang="en-US" sz="2400" i="1" dirty="0" smtClean="0"/>
              <a:t>Prospects for Improvement in Nb</a:t>
            </a:r>
            <a:r>
              <a:rPr lang="en-US" sz="2400" i="1" baseline="-25000" dirty="0" smtClean="0"/>
              <a:t>3</a:t>
            </a:r>
            <a:r>
              <a:rPr lang="en-US" sz="2400" i="1" dirty="0" smtClean="0"/>
              <a:t>Sn conductors</a:t>
            </a:r>
          </a:p>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916" y="4370696"/>
            <a:ext cx="5326259" cy="2487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4204"/>
          <a:stretch/>
        </p:blipFill>
        <p:spPr bwMode="auto">
          <a:xfrm>
            <a:off x="134317" y="1340768"/>
            <a:ext cx="6715125" cy="1304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17" y="2685410"/>
            <a:ext cx="6115181" cy="1685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Brace 3"/>
          <p:cNvSpPr/>
          <p:nvPr/>
        </p:nvSpPr>
        <p:spPr bwMode="auto">
          <a:xfrm>
            <a:off x="7020272" y="1340768"/>
            <a:ext cx="396044" cy="2880320"/>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
        <p:nvSpPr>
          <p:cNvPr id="5" name="TextBox 4"/>
          <p:cNvSpPr txBox="1"/>
          <p:nvPr/>
        </p:nvSpPr>
        <p:spPr>
          <a:xfrm>
            <a:off x="7560332" y="2456892"/>
            <a:ext cx="1404156" cy="1200329"/>
          </a:xfrm>
          <a:prstGeom prst="rect">
            <a:avLst/>
          </a:prstGeom>
          <a:noFill/>
        </p:spPr>
        <p:txBody>
          <a:bodyPr wrap="square" rtlCol="0">
            <a:spAutoFit/>
          </a:bodyPr>
          <a:lstStyle/>
          <a:p>
            <a:r>
              <a:rPr lang="en-US" dirty="0" smtClean="0">
                <a:latin typeface="+mj-lt"/>
              </a:rPr>
              <a:t>Refined grain and high </a:t>
            </a:r>
            <a:r>
              <a:rPr lang="en-US" i="1" dirty="0" smtClean="0">
                <a:latin typeface="+mj-lt"/>
              </a:rPr>
              <a:t>J</a:t>
            </a:r>
            <a:r>
              <a:rPr lang="en-US" i="1" baseline="-25000" dirty="0" smtClean="0">
                <a:latin typeface="+mj-lt"/>
              </a:rPr>
              <a:t>c</a:t>
            </a:r>
            <a:r>
              <a:rPr lang="en-US" i="1" dirty="0" smtClean="0">
                <a:latin typeface="+mj-lt"/>
              </a:rPr>
              <a:t> </a:t>
            </a:r>
            <a:r>
              <a:rPr lang="en-US" dirty="0" smtClean="0">
                <a:latin typeface="+mj-lt"/>
              </a:rPr>
              <a:t>Nb</a:t>
            </a:r>
            <a:r>
              <a:rPr lang="en-US" baseline="-25000" dirty="0" smtClean="0">
                <a:latin typeface="+mj-lt"/>
              </a:rPr>
              <a:t>3</a:t>
            </a:r>
            <a:r>
              <a:rPr lang="en-US" dirty="0" smtClean="0">
                <a:latin typeface="+mj-lt"/>
              </a:rPr>
              <a:t>Sn</a:t>
            </a:r>
            <a:endParaRPr lang="en-US" dirty="0">
              <a:latin typeface="+mj-lt"/>
            </a:endParaRPr>
          </a:p>
        </p:txBody>
      </p:sp>
      <p:sp>
        <p:nvSpPr>
          <p:cNvPr id="10" name="TextBox 9"/>
          <p:cNvSpPr txBox="1"/>
          <p:nvPr/>
        </p:nvSpPr>
        <p:spPr>
          <a:xfrm>
            <a:off x="0" y="4875984"/>
            <a:ext cx="2592287" cy="923330"/>
          </a:xfrm>
          <a:prstGeom prst="rect">
            <a:avLst/>
          </a:prstGeom>
          <a:noFill/>
        </p:spPr>
        <p:txBody>
          <a:bodyPr wrap="square" rtlCol="0">
            <a:spAutoFit/>
          </a:bodyPr>
          <a:lstStyle/>
          <a:p>
            <a:r>
              <a:rPr lang="en-US" dirty="0" smtClean="0">
                <a:latin typeface="+mj-lt"/>
              </a:rPr>
              <a:t>New model for what controls stoichiometry in Nb</a:t>
            </a:r>
            <a:r>
              <a:rPr lang="en-US" baseline="-25000" dirty="0" smtClean="0">
                <a:latin typeface="+mj-lt"/>
              </a:rPr>
              <a:t>3</a:t>
            </a:r>
            <a:r>
              <a:rPr lang="en-US" dirty="0" smtClean="0">
                <a:latin typeface="+mj-lt"/>
              </a:rPr>
              <a:t>Sn</a:t>
            </a:r>
            <a:endParaRPr lang="en-US" dirty="0">
              <a:latin typeface="+mj-lt"/>
            </a:endParaRPr>
          </a:p>
        </p:txBody>
      </p:sp>
      <p:sp>
        <p:nvSpPr>
          <p:cNvPr id="6" name="Right Arrow 5"/>
          <p:cNvSpPr/>
          <p:nvPr/>
        </p:nvSpPr>
        <p:spPr bwMode="auto">
          <a:xfrm>
            <a:off x="2669849" y="5211635"/>
            <a:ext cx="1044115" cy="25202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marL="0" marR="0" indent="0" algn="ctr" defTabSz="914400" rtl="0" eaLnBrk="0" fontAlgn="base" latinLnBrk="0" hangingPunct="0">
              <a:lnSpc>
                <a:spcPct val="100000"/>
              </a:lnSpc>
              <a:spcBef>
                <a:spcPct val="0"/>
              </a:spcBef>
              <a:spcAft>
                <a:spcPct val="0"/>
              </a:spcAft>
              <a:buNone/>
              <a:tabLst/>
            </a:pPr>
            <a:endParaRPr kumimoji="0" lang="en-US" sz="1400" b="1" i="0" u="none" strike="noStrike" baseline="0">
              <a:solidFill>
                <a:schemeClr val="tx1">
                  <a:alpha val="100000"/>
                </a:schemeClr>
              </a:solidFill>
              <a:effectLst/>
              <a:latin typeface="Times New Roman"/>
            </a:endParaRPr>
          </a:p>
        </p:txBody>
      </p:sp>
    </p:spTree>
    <p:extLst>
      <p:ext uri="{BB962C8B-B14F-4D97-AF65-F5344CB8AC3E}">
        <p14:creationId xmlns:p14="http://schemas.microsoft.com/office/powerpoint/2010/main" val="240986268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531" y="-1173"/>
            <a:ext cx="9144000" cy="685800"/>
          </a:xfrm>
          <a:noFill/>
        </p:spPr>
        <p:txBody>
          <a:bodyPr>
            <a:normAutofit/>
          </a:bodyPr>
          <a:lstStyle/>
          <a:p>
            <a:r>
              <a:rPr lang="en-US" sz="3200" b="1" dirty="0" smtClean="0">
                <a:solidFill>
                  <a:schemeClr val="tx1"/>
                </a:solidFill>
              </a:rPr>
              <a:t>Importance of refining Nb</a:t>
            </a:r>
            <a:r>
              <a:rPr lang="en-US" sz="3200" b="1" baseline="-25000" dirty="0" smtClean="0">
                <a:solidFill>
                  <a:schemeClr val="tx1"/>
                </a:solidFill>
              </a:rPr>
              <a:t>3</a:t>
            </a:r>
            <a:r>
              <a:rPr lang="en-US" sz="3200" b="1" dirty="0" smtClean="0">
                <a:solidFill>
                  <a:schemeClr val="tx1"/>
                </a:solidFill>
              </a:rPr>
              <a:t>Sn grain size</a:t>
            </a:r>
            <a:endParaRPr lang="en-US" sz="3200" b="1" dirty="0">
              <a:solidFill>
                <a:schemeClr val="tx1"/>
              </a:solidFill>
            </a:endParaRPr>
          </a:p>
        </p:txBody>
      </p:sp>
      <p:sp>
        <p:nvSpPr>
          <p:cNvPr id="37" name="Rectangle 36"/>
          <p:cNvSpPr/>
          <p:nvPr/>
        </p:nvSpPr>
        <p:spPr>
          <a:xfrm>
            <a:off x="-12554" y="3381798"/>
            <a:ext cx="1754630" cy="2554545"/>
          </a:xfrm>
          <a:prstGeom prst="rect">
            <a:avLst/>
          </a:prstGeom>
        </p:spPr>
        <p:txBody>
          <a:bodyPr wrap="square">
            <a:spAutoFit/>
          </a:bodyPr>
          <a:lstStyle/>
          <a:p>
            <a:r>
              <a:rPr lang="en-US" sz="1600" b="1" dirty="0" smtClean="0"/>
              <a:t>Experiments (</a:t>
            </a:r>
            <a:r>
              <a:rPr lang="en-US" sz="1600" b="1" dirty="0" err="1" smtClean="0"/>
              <a:t>Dietderich</a:t>
            </a:r>
            <a:r>
              <a:rPr lang="en-US" sz="1600" b="1" dirty="0" smtClean="0"/>
              <a:t>, 1997) on films (electron-beam co-evaporation </a:t>
            </a:r>
            <a:r>
              <a:rPr lang="en-US" sz="1600" b="1" dirty="0"/>
              <a:t>deposition</a:t>
            </a:r>
            <a:r>
              <a:rPr lang="en-US" sz="1600" b="1" dirty="0" smtClean="0"/>
              <a:t>): as grain size is very fine, the </a:t>
            </a:r>
            <a:r>
              <a:rPr lang="en-US" sz="1600" b="1" dirty="0" err="1" smtClean="0"/>
              <a:t>Fp</a:t>
            </a:r>
            <a:r>
              <a:rPr lang="en-US" sz="1600" b="1" dirty="0" smtClean="0"/>
              <a:t>-B curve peak shifts to 0.5</a:t>
            </a:r>
            <a:r>
              <a:rPr lang="en-US" sz="1600" b="1" i="1" dirty="0" smtClean="0"/>
              <a:t>B</a:t>
            </a:r>
            <a:r>
              <a:rPr lang="en-US" sz="1600" b="1" i="1" baseline="-25000" dirty="0" smtClean="0"/>
              <a:t>c2</a:t>
            </a:r>
            <a:r>
              <a:rPr lang="en-US" sz="1600" b="1" dirty="0" smtClean="0"/>
              <a:t>.</a:t>
            </a:r>
            <a:endParaRPr lang="en-US" sz="1600" b="1" dirty="0"/>
          </a:p>
        </p:txBody>
      </p:sp>
      <p:sp>
        <p:nvSpPr>
          <p:cNvPr id="55" name="Rectangle 54"/>
          <p:cNvSpPr/>
          <p:nvPr/>
        </p:nvSpPr>
        <p:spPr>
          <a:xfrm>
            <a:off x="5492817" y="4365576"/>
            <a:ext cx="3498783" cy="1754326"/>
          </a:xfrm>
          <a:prstGeom prst="rect">
            <a:avLst/>
          </a:prstGeom>
          <a:noFill/>
        </p:spPr>
        <p:txBody>
          <a:bodyPr wrap="square" rIns="0">
            <a:spAutoFit/>
          </a:bodyPr>
          <a:lstStyle/>
          <a:p>
            <a:r>
              <a:rPr lang="en-US" dirty="0" smtClean="0"/>
              <a:t>How to obtain such small grain size in </a:t>
            </a:r>
            <a:r>
              <a:rPr lang="en-US" b="1" dirty="0" smtClean="0">
                <a:solidFill>
                  <a:srgbClr val="FF0000"/>
                </a:solidFill>
              </a:rPr>
              <a:t>practical strands</a:t>
            </a:r>
            <a:r>
              <a:rPr lang="en-US" dirty="0" smtClean="0"/>
              <a:t>? </a:t>
            </a:r>
          </a:p>
          <a:p>
            <a:pPr marL="285750" indent="-285750">
              <a:buFont typeface="Wingdings" panose="05000000000000000000" pitchFamily="2" charset="2"/>
              <a:buChar char="Ø"/>
            </a:pPr>
            <a:r>
              <a:rPr lang="en-US" dirty="0" smtClean="0"/>
              <a:t>Reducing reaction temperature</a:t>
            </a:r>
            <a:r>
              <a:rPr lang="en-US" dirty="0"/>
              <a:t>? </a:t>
            </a:r>
            <a:r>
              <a:rPr lang="en-US" dirty="0" smtClean="0"/>
              <a:t>   Cannot go to &lt; 80 nm.</a:t>
            </a:r>
          </a:p>
          <a:p>
            <a:pPr marL="285750" indent="-285750">
              <a:buFont typeface="Wingdings" panose="05000000000000000000" pitchFamily="2" charset="2"/>
              <a:buChar char="Ø"/>
            </a:pPr>
            <a:r>
              <a:rPr lang="en-US" dirty="0" smtClean="0"/>
              <a:t>Adding second phase particles to prevent grain coarsening?</a:t>
            </a:r>
            <a:endParaRPr lang="en-US" dirty="0"/>
          </a:p>
        </p:txBody>
      </p:sp>
      <p:sp>
        <p:nvSpPr>
          <p:cNvPr id="57" name="Rectangle 56"/>
          <p:cNvSpPr/>
          <p:nvPr/>
        </p:nvSpPr>
        <p:spPr>
          <a:xfrm>
            <a:off x="6477000" y="1371600"/>
            <a:ext cx="2514600" cy="1200329"/>
          </a:xfrm>
          <a:prstGeom prst="rect">
            <a:avLst/>
          </a:prstGeom>
        </p:spPr>
        <p:txBody>
          <a:bodyPr wrap="square">
            <a:spAutoFit/>
          </a:bodyPr>
          <a:lstStyle/>
          <a:p>
            <a:r>
              <a:rPr lang="en-US" dirty="0" smtClean="0"/>
              <a:t>For present strands, reducing grain size leads to increase in </a:t>
            </a:r>
            <a:r>
              <a:rPr lang="en-US" i="1" dirty="0" err="1" smtClean="0"/>
              <a:t>F</a:t>
            </a:r>
            <a:r>
              <a:rPr lang="en-US" i="1" baseline="-25000" dirty="0" err="1" smtClean="0"/>
              <a:t>p,max</a:t>
            </a:r>
            <a:r>
              <a:rPr lang="en-US" dirty="0" smtClean="0"/>
              <a:t>, but </a:t>
            </a:r>
            <a:r>
              <a:rPr lang="en-US" i="1" dirty="0" err="1"/>
              <a:t>F</a:t>
            </a:r>
            <a:r>
              <a:rPr lang="en-US" i="1" baseline="-25000" dirty="0" err="1"/>
              <a:t>p,max</a:t>
            </a:r>
            <a:r>
              <a:rPr lang="en-US" dirty="0" smtClean="0"/>
              <a:t> is always at 0.2</a:t>
            </a:r>
            <a:r>
              <a:rPr lang="en-US" i="1" dirty="0" smtClean="0"/>
              <a:t>B</a:t>
            </a:r>
            <a:r>
              <a:rPr lang="en-US" i="1" baseline="-25000" dirty="0" smtClean="0"/>
              <a:t>c2</a:t>
            </a:r>
            <a:r>
              <a:rPr lang="en-US" dirty="0" smtClean="0"/>
              <a:t>.</a:t>
            </a:r>
          </a:p>
        </p:txBody>
      </p:sp>
      <p:grpSp>
        <p:nvGrpSpPr>
          <p:cNvPr id="5" name="Group 4"/>
          <p:cNvGrpSpPr/>
          <p:nvPr/>
        </p:nvGrpSpPr>
        <p:grpSpPr>
          <a:xfrm>
            <a:off x="1922458" y="3562350"/>
            <a:ext cx="3561588" cy="2978190"/>
            <a:chOff x="127599" y="3759291"/>
            <a:chExt cx="3561588" cy="2978190"/>
          </a:xfrm>
        </p:grpSpPr>
        <p:grpSp>
          <p:nvGrpSpPr>
            <p:cNvPr id="12" name="Group 11"/>
            <p:cNvGrpSpPr>
              <a:grpSpLocks noChangeAspect="1"/>
            </p:cNvGrpSpPr>
            <p:nvPr/>
          </p:nvGrpSpPr>
          <p:grpSpPr>
            <a:xfrm>
              <a:off x="127599" y="3993900"/>
              <a:ext cx="3561588" cy="2743581"/>
              <a:chOff x="6606938" y="591477"/>
              <a:chExt cx="4384847" cy="337775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6938" y="591477"/>
                <a:ext cx="4384847" cy="337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Up Arrow 10"/>
              <p:cNvSpPr/>
              <p:nvPr/>
            </p:nvSpPr>
            <p:spPr>
              <a:xfrm>
                <a:off x="9330946" y="1616879"/>
                <a:ext cx="18288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traight Arrow Connector 41"/>
            <p:cNvSpPr>
              <a:spLocks noChangeShapeType="1"/>
            </p:cNvSpPr>
            <p:nvPr/>
          </p:nvSpPr>
          <p:spPr bwMode="auto">
            <a:xfrm flipH="1">
              <a:off x="2353081" y="3943509"/>
              <a:ext cx="478749" cy="580820"/>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 Box 4"/>
            <p:cNvSpPr txBox="1">
              <a:spLocks noChangeArrowheads="1"/>
            </p:cNvSpPr>
            <p:nvPr/>
          </p:nvSpPr>
          <p:spPr bwMode="auto">
            <a:xfrm>
              <a:off x="2632286" y="3766900"/>
              <a:ext cx="787596" cy="18421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200" b="1" dirty="0" smtClean="0">
                  <a:solidFill>
                    <a:srgbClr val="7030A0"/>
                  </a:solidFill>
                  <a:latin typeface="Arial" pitchFamily="34" charset="0"/>
                  <a:cs typeface="Times New Roman" pitchFamily="18" charset="0"/>
                </a:rPr>
                <a:t>15-30 nm</a:t>
              </a:r>
              <a:endParaRPr kumimoji="0" lang="en-US" altLang="en-US" sz="2000" b="1" i="0" u="none" strike="noStrike" cap="none" normalizeH="0" baseline="0" dirty="0" smtClean="0">
                <a:ln>
                  <a:noFill/>
                </a:ln>
                <a:solidFill>
                  <a:srgbClr val="7030A0"/>
                </a:solidFill>
                <a:effectLst/>
                <a:latin typeface="Arial" pitchFamily="34" charset="0"/>
                <a:cs typeface="Arial" pitchFamily="34" charset="0"/>
              </a:endParaRPr>
            </a:p>
          </p:txBody>
        </p:sp>
        <p:sp>
          <p:nvSpPr>
            <p:cNvPr id="23" name="Straight Arrow Connector 41"/>
            <p:cNvSpPr>
              <a:spLocks noChangeShapeType="1"/>
            </p:cNvSpPr>
            <p:nvPr/>
          </p:nvSpPr>
          <p:spPr bwMode="auto">
            <a:xfrm>
              <a:off x="966922" y="3928664"/>
              <a:ext cx="268756" cy="595664"/>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 Box 4"/>
            <p:cNvSpPr txBox="1">
              <a:spLocks noChangeArrowheads="1"/>
            </p:cNvSpPr>
            <p:nvPr/>
          </p:nvSpPr>
          <p:spPr bwMode="auto">
            <a:xfrm>
              <a:off x="448082" y="3759291"/>
              <a:ext cx="787596" cy="18421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200" b="1" dirty="0" smtClean="0">
                  <a:solidFill>
                    <a:srgbClr val="7030A0"/>
                  </a:solidFill>
                  <a:latin typeface="Arial" pitchFamily="34" charset="0"/>
                  <a:cs typeface="Times New Roman" pitchFamily="18" charset="0"/>
                </a:rPr>
                <a:t>50-100 nm</a:t>
              </a:r>
              <a:endParaRPr kumimoji="0" lang="en-US" altLang="en-US" sz="2000" b="1" i="0" u="none" strike="noStrike" cap="none" normalizeH="0" baseline="0" dirty="0" smtClean="0">
                <a:ln>
                  <a:noFill/>
                </a:ln>
                <a:solidFill>
                  <a:srgbClr val="7030A0"/>
                </a:solidFill>
                <a:effectLst/>
                <a:latin typeface="Arial" pitchFamily="34" charset="0"/>
                <a:cs typeface="Arial" pitchFamily="34" charset="0"/>
              </a:endParaRPr>
            </a:p>
          </p:txBody>
        </p:sp>
      </p:grpSp>
      <p:sp>
        <p:nvSpPr>
          <p:cNvPr id="3" name="Rectangle 2"/>
          <p:cNvSpPr/>
          <p:nvPr/>
        </p:nvSpPr>
        <p:spPr>
          <a:xfrm>
            <a:off x="6055942" y="3292511"/>
            <a:ext cx="2630858" cy="923330"/>
          </a:xfrm>
          <a:prstGeom prst="rect">
            <a:avLst/>
          </a:prstGeom>
        </p:spPr>
        <p:txBody>
          <a:bodyPr wrap="square">
            <a:spAutoFit/>
          </a:bodyPr>
          <a:lstStyle/>
          <a:p>
            <a:r>
              <a:rPr lang="en-US" dirty="0" smtClean="0"/>
              <a:t>The </a:t>
            </a:r>
            <a:r>
              <a:rPr lang="en-US" dirty="0"/>
              <a:t>high-field </a:t>
            </a:r>
            <a:r>
              <a:rPr lang="en-US" dirty="0" err="1"/>
              <a:t>J</a:t>
            </a:r>
            <a:r>
              <a:rPr lang="en-US" baseline="-25000" dirty="0" err="1"/>
              <a:t>c</a:t>
            </a:r>
            <a:r>
              <a:rPr lang="en-US" dirty="0"/>
              <a:t> can </a:t>
            </a:r>
            <a:r>
              <a:rPr lang="en-US" dirty="0" smtClean="0"/>
              <a:t>be </a:t>
            </a:r>
            <a:r>
              <a:rPr lang="en-US" dirty="0"/>
              <a:t>significantly </a:t>
            </a:r>
            <a:r>
              <a:rPr lang="en-US" dirty="0" smtClean="0"/>
              <a:t>improved by shifting </a:t>
            </a:r>
            <a:r>
              <a:rPr lang="en-US" i="1" dirty="0" err="1" smtClean="0"/>
              <a:t>F</a:t>
            </a:r>
            <a:r>
              <a:rPr lang="en-US" i="1" baseline="-25000" dirty="0" err="1" smtClean="0"/>
              <a:t>p,max</a:t>
            </a:r>
            <a:r>
              <a:rPr lang="en-US" dirty="0" smtClean="0"/>
              <a:t> to 0.5</a:t>
            </a:r>
            <a:r>
              <a:rPr lang="en-US" i="1" dirty="0" smtClean="0"/>
              <a:t>B</a:t>
            </a:r>
            <a:r>
              <a:rPr lang="en-US" i="1" baseline="-25000" dirty="0" smtClean="0"/>
              <a:t>c2</a:t>
            </a:r>
            <a:r>
              <a:rPr lang="en-US" dirty="0" smtClean="0"/>
              <a:t>.</a:t>
            </a:r>
            <a:endParaRPr lang="en-US" dirty="0"/>
          </a:p>
        </p:txBody>
      </p:sp>
      <p:sp>
        <p:nvSpPr>
          <p:cNvPr id="59" name="Rectangle 58"/>
          <p:cNvSpPr/>
          <p:nvPr/>
        </p:nvSpPr>
        <p:spPr>
          <a:xfrm>
            <a:off x="1789134" y="6553619"/>
            <a:ext cx="3840141" cy="285331"/>
          </a:xfrm>
          <a:prstGeom prst="rect">
            <a:avLst/>
          </a:prstGeom>
        </p:spPr>
        <p:txBody>
          <a:bodyPr wrap="square">
            <a:spAutoFit/>
          </a:bodyPr>
          <a:lstStyle/>
          <a:p>
            <a:r>
              <a:rPr lang="en-US" sz="1200" dirty="0" smtClean="0"/>
              <a:t>D</a:t>
            </a:r>
            <a:r>
              <a:rPr lang="en-US" sz="1200" dirty="0"/>
              <a:t>. R. </a:t>
            </a:r>
            <a:r>
              <a:rPr lang="en-US" sz="1200" dirty="0" err="1"/>
              <a:t>Dietderich</a:t>
            </a:r>
            <a:r>
              <a:rPr lang="en-US" sz="1200" dirty="0"/>
              <a:t> and A. </a:t>
            </a:r>
            <a:r>
              <a:rPr lang="en-US" sz="1200" dirty="0" err="1"/>
              <a:t>Godeke</a:t>
            </a:r>
            <a:r>
              <a:rPr lang="en-US" sz="1200" dirty="0"/>
              <a:t>, Cryogenics </a:t>
            </a:r>
            <a:r>
              <a:rPr lang="en-US" sz="1200" b="1" dirty="0"/>
              <a:t>48</a:t>
            </a:r>
            <a:r>
              <a:rPr lang="en-US" sz="1200" dirty="0"/>
              <a:t>, 331 (2008).</a:t>
            </a:r>
          </a:p>
        </p:txBody>
      </p:sp>
      <p:grpSp>
        <p:nvGrpSpPr>
          <p:cNvPr id="56" name="Group 55"/>
          <p:cNvGrpSpPr>
            <a:grpSpLocks noChangeAspect="1"/>
          </p:cNvGrpSpPr>
          <p:nvPr/>
        </p:nvGrpSpPr>
        <p:grpSpPr>
          <a:xfrm>
            <a:off x="3429000" y="762000"/>
            <a:ext cx="2915063" cy="2468880"/>
            <a:chOff x="3058758" y="730101"/>
            <a:chExt cx="3125972" cy="2647507"/>
          </a:xfrm>
        </p:grpSpPr>
        <p:grpSp>
          <p:nvGrpSpPr>
            <p:cNvPr id="58" name="Group 57"/>
            <p:cNvGrpSpPr/>
            <p:nvPr/>
          </p:nvGrpSpPr>
          <p:grpSpPr>
            <a:xfrm>
              <a:off x="3058758" y="730101"/>
              <a:ext cx="3125972" cy="2647507"/>
              <a:chOff x="76200" y="802758"/>
              <a:chExt cx="3125972" cy="2647507"/>
            </a:xfrm>
          </p:grpSpPr>
          <p:pic>
            <p:nvPicPr>
              <p:cNvPr id="63" name="Picture 1" descr="C:\Users\xuxc\Desktop\Normal Fp-B curve.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45" t="31008" r="24684" b="30388"/>
              <a:stretch/>
            </p:blipFill>
            <p:spPr bwMode="auto">
              <a:xfrm>
                <a:off x="76200" y="802758"/>
                <a:ext cx="3125972" cy="2647507"/>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p:cNvCxnSpPr/>
              <p:nvPr/>
            </p:nvCxnSpPr>
            <p:spPr>
              <a:xfrm flipH="1">
                <a:off x="1225731" y="1036324"/>
                <a:ext cx="343786" cy="0"/>
              </a:xfrm>
              <a:prstGeom prst="straightConnector1">
                <a:avLst/>
              </a:prstGeom>
              <a:ln w="25400">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524000" y="880646"/>
                <a:ext cx="1678172" cy="561076"/>
              </a:xfrm>
              <a:prstGeom prst="rect">
                <a:avLst/>
              </a:prstGeom>
              <a:noFill/>
            </p:spPr>
            <p:txBody>
              <a:bodyPr wrap="square" rtlCol="0">
                <a:spAutoFit/>
              </a:bodyPr>
              <a:lstStyle/>
              <a:p>
                <a:r>
                  <a:rPr lang="en-US" sz="1400" b="1" dirty="0" smtClean="0">
                    <a:solidFill>
                      <a:srgbClr val="00B0F0"/>
                    </a:solidFill>
                  </a:rPr>
                  <a:t>Maximum pinning force </a:t>
                </a:r>
                <a:r>
                  <a:rPr lang="en-US" sz="1400" b="1" i="1" dirty="0" err="1" smtClean="0">
                    <a:solidFill>
                      <a:srgbClr val="00B0F0"/>
                    </a:solidFill>
                  </a:rPr>
                  <a:t>F</a:t>
                </a:r>
                <a:r>
                  <a:rPr lang="en-US" sz="1400" b="1" i="1" baseline="-25000" dirty="0" err="1" smtClean="0">
                    <a:solidFill>
                      <a:srgbClr val="00B0F0"/>
                    </a:solidFill>
                  </a:rPr>
                  <a:t>p,max</a:t>
                </a:r>
                <a:endParaRPr lang="en-US" sz="1400" b="1" i="1" baseline="-25000" dirty="0">
                  <a:solidFill>
                    <a:srgbClr val="00B0F0"/>
                  </a:solidFill>
                </a:endParaRPr>
              </a:p>
            </p:txBody>
          </p:sp>
          <p:cxnSp>
            <p:nvCxnSpPr>
              <p:cNvPr id="66" name="Straight Arrow Connector 65"/>
              <p:cNvCxnSpPr/>
              <p:nvPr/>
            </p:nvCxnSpPr>
            <p:spPr>
              <a:xfrm>
                <a:off x="2929143" y="2768236"/>
                <a:ext cx="152400" cy="265588"/>
              </a:xfrm>
              <a:prstGeom prst="straightConnector1">
                <a:avLst/>
              </a:prstGeom>
              <a:ln w="25400">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823341" y="2508080"/>
                <a:ext cx="290101" cy="307777"/>
              </a:xfrm>
              <a:prstGeom prst="rect">
                <a:avLst/>
              </a:prstGeom>
              <a:solidFill>
                <a:schemeClr val="lt1"/>
              </a:solidFill>
            </p:spPr>
            <p:txBody>
              <a:bodyPr wrap="square" lIns="0" rIns="0" rtlCol="0">
                <a:spAutoFit/>
              </a:bodyPr>
              <a:lstStyle/>
              <a:p>
                <a:r>
                  <a:rPr lang="en-US" sz="1400" b="1" i="1" dirty="0" smtClean="0">
                    <a:solidFill>
                      <a:srgbClr val="00B0F0"/>
                    </a:solidFill>
                  </a:rPr>
                  <a:t>B</a:t>
                </a:r>
                <a:r>
                  <a:rPr lang="en-US" sz="1400" b="1" i="1" baseline="-25000" dirty="0" smtClean="0">
                    <a:solidFill>
                      <a:srgbClr val="00B0F0"/>
                    </a:solidFill>
                  </a:rPr>
                  <a:t>c2</a:t>
                </a:r>
                <a:endParaRPr lang="en-US" sz="1400" b="1" i="1" baseline="-25000" dirty="0">
                  <a:solidFill>
                    <a:srgbClr val="00B0F0"/>
                  </a:solidFill>
                </a:endParaRPr>
              </a:p>
            </p:txBody>
          </p:sp>
        </p:grpSp>
        <p:cxnSp>
          <p:nvCxnSpPr>
            <p:cNvPr id="61" name="Straight Connector 60"/>
            <p:cNvCxnSpPr/>
            <p:nvPr/>
          </p:nvCxnSpPr>
          <p:spPr>
            <a:xfrm>
              <a:off x="4100568" y="963667"/>
              <a:ext cx="0" cy="199861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149976" y="2619183"/>
              <a:ext cx="493604" cy="330045"/>
            </a:xfrm>
            <a:prstGeom prst="rect">
              <a:avLst/>
            </a:prstGeom>
            <a:solidFill>
              <a:schemeClr val="lt1"/>
            </a:solidFill>
          </p:spPr>
          <p:txBody>
            <a:bodyPr wrap="square" lIns="0" rIns="0" rtlCol="0">
              <a:spAutoFit/>
            </a:bodyPr>
            <a:lstStyle/>
            <a:p>
              <a:r>
                <a:rPr lang="en-US" sz="1400" b="1" dirty="0" smtClean="0">
                  <a:solidFill>
                    <a:srgbClr val="00B0F0"/>
                  </a:solidFill>
                </a:rPr>
                <a:t>0.2</a:t>
              </a:r>
              <a:r>
                <a:rPr lang="en-US" sz="1400" b="1" i="1" dirty="0" smtClean="0">
                  <a:solidFill>
                    <a:srgbClr val="00B0F0"/>
                  </a:solidFill>
                </a:rPr>
                <a:t>B</a:t>
              </a:r>
              <a:r>
                <a:rPr lang="en-US" sz="1400" b="1" i="1" baseline="-25000" dirty="0" smtClean="0">
                  <a:solidFill>
                    <a:srgbClr val="00B0F0"/>
                  </a:solidFill>
                </a:rPr>
                <a:t>c2</a:t>
              </a:r>
              <a:endParaRPr lang="en-US" sz="1400" b="1" i="1" baseline="-25000" dirty="0">
                <a:solidFill>
                  <a:srgbClr val="00B0F0"/>
                </a:solidFill>
              </a:endParaRPr>
            </a:p>
          </p:txBody>
        </p:sp>
      </p:grpSp>
      <p:pic>
        <p:nvPicPr>
          <p:cNvPr id="60" name="Picture 59"/>
          <p:cNvPicPr>
            <a:picLocks noChangeAspect="1"/>
          </p:cNvPicPr>
          <p:nvPr/>
        </p:nvPicPr>
        <p:blipFill rotWithShape="1">
          <a:blip r:embed="rId5" cstate="print">
            <a:extLst>
              <a:ext uri="{28A0092B-C50C-407E-A947-70E740481C1C}">
                <a14:useLocalDpi xmlns:a14="http://schemas.microsoft.com/office/drawing/2010/main" val="0"/>
              </a:ext>
            </a:extLst>
          </a:blip>
          <a:srcRect l="9837" t="30001" r="30031" b="31414"/>
          <a:stretch/>
        </p:blipFill>
        <p:spPr>
          <a:xfrm>
            <a:off x="51317" y="706708"/>
            <a:ext cx="3182588" cy="2646092"/>
          </a:xfrm>
          <a:prstGeom prst="rect">
            <a:avLst/>
          </a:prstGeom>
        </p:spPr>
      </p:pic>
      <p:cxnSp>
        <p:nvCxnSpPr>
          <p:cNvPr id="6" name="Straight Connector 5"/>
          <p:cNvCxnSpPr/>
          <p:nvPr/>
        </p:nvCxnSpPr>
        <p:spPr bwMode="auto">
          <a:xfrm flipV="1">
            <a:off x="4374109" y="4036978"/>
            <a:ext cx="13205" cy="2082924"/>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19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
          </a:xfrm>
        </p:spPr>
        <p:txBody>
          <a:bodyPr>
            <a:normAutofit fontScale="90000"/>
          </a:bodyPr>
          <a:lstStyle/>
          <a:p>
            <a:r>
              <a:rPr lang="en-US" sz="2800" b="1" dirty="0" smtClean="0">
                <a:solidFill>
                  <a:schemeClr val="tx1"/>
                </a:solidFill>
              </a:rPr>
              <a:t>Refine Nb</a:t>
            </a:r>
            <a:r>
              <a:rPr lang="en-US" sz="2800" b="1" baseline="-25000" dirty="0" smtClean="0">
                <a:solidFill>
                  <a:schemeClr val="tx1"/>
                </a:solidFill>
              </a:rPr>
              <a:t>3</a:t>
            </a:r>
            <a:r>
              <a:rPr lang="en-US" sz="2800" b="1" dirty="0">
                <a:solidFill>
                  <a:schemeClr val="tx1"/>
                </a:solidFill>
              </a:rPr>
              <a:t>Sn grain size by </a:t>
            </a:r>
            <a:r>
              <a:rPr lang="en-US" sz="2800" b="1" dirty="0" smtClean="0">
                <a:solidFill>
                  <a:schemeClr val="tx1"/>
                </a:solidFill>
              </a:rPr>
              <a:t>adding </a:t>
            </a:r>
            <a:r>
              <a:rPr lang="en-US" sz="2800" b="1" dirty="0">
                <a:solidFill>
                  <a:schemeClr val="tx1"/>
                </a:solidFill>
              </a:rPr>
              <a:t>second phase </a:t>
            </a:r>
            <a:r>
              <a:rPr lang="en-US" sz="2800" b="1" dirty="0" smtClean="0">
                <a:solidFill>
                  <a:schemeClr val="tx1"/>
                </a:solidFill>
              </a:rPr>
              <a:t>particles </a:t>
            </a:r>
            <a:endParaRPr lang="en-US" sz="2800" b="1" i="1" baseline="-25000" dirty="0">
              <a:solidFill>
                <a:schemeClr val="tx1"/>
              </a:solidFill>
            </a:endParaRPr>
          </a:p>
        </p:txBody>
      </p:sp>
      <p:sp>
        <p:nvSpPr>
          <p:cNvPr id="6" name="Rectangle 5"/>
          <p:cNvSpPr/>
          <p:nvPr/>
        </p:nvSpPr>
        <p:spPr>
          <a:xfrm>
            <a:off x="46551" y="3391034"/>
            <a:ext cx="3077649" cy="2708434"/>
          </a:xfrm>
          <a:prstGeom prst="rect">
            <a:avLst/>
          </a:prstGeom>
        </p:spPr>
        <p:txBody>
          <a:bodyPr wrap="square">
            <a:spAutoFit/>
          </a:bodyPr>
          <a:lstStyle/>
          <a:p>
            <a:r>
              <a:rPr lang="en-US" altLang="en-US" sz="1700" b="1" dirty="0" smtClean="0">
                <a:latin typeface="Calibri" pitchFamily="34" charset="0"/>
                <a:cs typeface="Calibri" pitchFamily="34" charset="0"/>
              </a:rPr>
              <a:t>“Internal oxidation”: O diffuses in an A-B solid solution, and selectively oxidizes the solute B, forming </a:t>
            </a:r>
            <a:r>
              <a:rPr lang="en-US" altLang="en-US" sz="1700" b="1" dirty="0" err="1" smtClean="0">
                <a:latin typeface="Calibri" pitchFamily="34" charset="0"/>
                <a:cs typeface="Calibri" pitchFamily="34" charset="0"/>
              </a:rPr>
              <a:t>BO</a:t>
            </a:r>
            <a:r>
              <a:rPr lang="en-US" altLang="en-US" sz="1700" b="1" baseline="-25000" dirty="0" err="1" smtClean="0">
                <a:latin typeface="Calibri" pitchFamily="34" charset="0"/>
                <a:cs typeface="Calibri" pitchFamily="34" charset="0"/>
              </a:rPr>
              <a:t>n</a:t>
            </a:r>
            <a:r>
              <a:rPr lang="en-US" altLang="en-US" sz="1700" b="1" dirty="0" smtClean="0">
                <a:latin typeface="Calibri" pitchFamily="34" charset="0"/>
                <a:cs typeface="Calibri" pitchFamily="34" charset="0"/>
              </a:rPr>
              <a:t> particles in matrix A.</a:t>
            </a:r>
          </a:p>
          <a:p>
            <a:r>
              <a:rPr lang="en-US" altLang="en-US" sz="1700" b="1" dirty="0" smtClean="0">
                <a:latin typeface="Calibri" pitchFamily="34" charset="0"/>
                <a:cs typeface="Calibri" pitchFamily="34" charset="0"/>
              </a:rPr>
              <a:t>Prerequisites: </a:t>
            </a:r>
          </a:p>
          <a:p>
            <a:pPr marL="285750" indent="-285750">
              <a:buFont typeface="Wingdings" panose="05000000000000000000" pitchFamily="2" charset="2"/>
              <a:buChar char="Ø"/>
            </a:pPr>
            <a:r>
              <a:rPr lang="en-US" altLang="en-US" sz="1700" b="1" dirty="0">
                <a:latin typeface="Calibri" pitchFamily="34" charset="0"/>
                <a:cs typeface="Calibri" pitchFamily="34" charset="0"/>
              </a:rPr>
              <a:t>B is </a:t>
            </a:r>
            <a:r>
              <a:rPr lang="en-US" altLang="en-US" sz="1700" b="1" dirty="0" smtClean="0">
                <a:latin typeface="Calibri" pitchFamily="34" charset="0"/>
                <a:cs typeface="Calibri" pitchFamily="34" charset="0"/>
              </a:rPr>
              <a:t>much less </a:t>
            </a:r>
            <a:r>
              <a:rPr lang="en-US" altLang="en-US" sz="1700" b="1" dirty="0">
                <a:latin typeface="Calibri" pitchFamily="34" charset="0"/>
                <a:cs typeface="Calibri" pitchFamily="34" charset="0"/>
              </a:rPr>
              <a:t>noble than A. </a:t>
            </a:r>
          </a:p>
          <a:p>
            <a:pPr marL="285750" indent="-285750">
              <a:buFont typeface="Wingdings" panose="05000000000000000000" pitchFamily="2" charset="2"/>
              <a:buChar char="Ø"/>
            </a:pPr>
            <a:r>
              <a:rPr lang="en-US" altLang="en-US" sz="1700" b="1" dirty="0" smtClean="0">
                <a:latin typeface="Calibri" pitchFamily="34" charset="0"/>
                <a:cs typeface="Calibri" pitchFamily="34" charset="0"/>
              </a:rPr>
              <a:t>O diffuses fast in matrix A. </a:t>
            </a:r>
          </a:p>
          <a:p>
            <a:pPr marL="285750" indent="-285750">
              <a:buFont typeface="Wingdings" panose="05000000000000000000" pitchFamily="2" charset="2"/>
              <a:buChar char="Ø"/>
            </a:pPr>
            <a:r>
              <a:rPr lang="en-US" altLang="en-US" sz="1700" b="1" dirty="0" smtClean="0">
                <a:latin typeface="Calibri" pitchFamily="34" charset="0"/>
                <a:cs typeface="Calibri" pitchFamily="34" charset="0"/>
              </a:rPr>
              <a:t>O partial pressure is only high enough to oxidize B.</a:t>
            </a:r>
          </a:p>
        </p:txBody>
      </p:sp>
      <p:graphicFrame>
        <p:nvGraphicFramePr>
          <p:cNvPr id="22" name="Table 21"/>
          <p:cNvGraphicFramePr>
            <a:graphicFrameLocks noGrp="1"/>
          </p:cNvGraphicFramePr>
          <p:nvPr>
            <p:extLst>
              <p:ext uri="{D42A27DB-BD31-4B8C-83A1-F6EECF244321}">
                <p14:modId xmlns:p14="http://schemas.microsoft.com/office/powerpoint/2010/main" val="3006099480"/>
              </p:ext>
            </p:extLst>
          </p:nvPr>
        </p:nvGraphicFramePr>
        <p:xfrm>
          <a:off x="33663" y="762000"/>
          <a:ext cx="5875212" cy="1833880"/>
        </p:xfrm>
        <a:graphic>
          <a:graphicData uri="http://schemas.openxmlformats.org/drawingml/2006/table">
            <a:tbl>
              <a:tblPr firstRow="1" bandRow="1">
                <a:tableStyleId>{5C22544A-7EE6-4342-B048-85BDC9FD1C3A}</a:tableStyleId>
              </a:tblPr>
              <a:tblGrid>
                <a:gridCol w="1608012"/>
                <a:gridCol w="1939725"/>
                <a:gridCol w="2327475"/>
              </a:tblGrid>
              <a:tr h="370840">
                <a:tc>
                  <a:txBody>
                    <a:bodyPr/>
                    <a:lstStyle/>
                    <a:p>
                      <a:pPr algn="ctr"/>
                      <a:r>
                        <a:rPr lang="en-US" sz="1800" dirty="0" smtClean="0"/>
                        <a:t>Methods</a:t>
                      </a:r>
                      <a:endParaRPr lang="en-US" sz="1800" dirty="0"/>
                    </a:p>
                  </a:txBody>
                  <a:tcPr/>
                </a:tc>
                <a:tc>
                  <a:txBody>
                    <a:bodyPr/>
                    <a:lstStyle/>
                    <a:p>
                      <a:pPr algn="ctr"/>
                      <a:r>
                        <a:rPr lang="en-US" sz="1800" dirty="0" smtClean="0"/>
                        <a:t>Effect</a:t>
                      </a:r>
                      <a:endParaRPr lang="en-US" sz="1800" dirty="0"/>
                    </a:p>
                  </a:txBody>
                  <a:tcPr/>
                </a:tc>
                <a:tc>
                  <a:txBody>
                    <a:bodyPr/>
                    <a:lstStyle/>
                    <a:p>
                      <a:pPr algn="ctr"/>
                      <a:r>
                        <a:rPr lang="en-US" sz="1800" dirty="0" smtClean="0"/>
                        <a:t>Problems</a:t>
                      </a:r>
                      <a:endParaRPr lang="en-US" sz="1800" dirty="0"/>
                    </a:p>
                  </a:txBody>
                  <a:tcPr/>
                </a:tc>
              </a:tr>
              <a:tr h="914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t>Add Y or </a:t>
                      </a:r>
                      <a:r>
                        <a:rPr lang="en-US" sz="1800" baseline="0" dirty="0" err="1" smtClean="0"/>
                        <a:t>Gd</a:t>
                      </a:r>
                      <a:r>
                        <a:rPr lang="en-US" sz="1800" baseline="0" dirty="0" smtClean="0"/>
                        <a:t> into </a:t>
                      </a:r>
                      <a:r>
                        <a:rPr lang="en-US" sz="1800" baseline="0" dirty="0" err="1" smtClean="0"/>
                        <a:t>Nb</a:t>
                      </a:r>
                      <a:r>
                        <a:rPr lang="en-US" sz="1800" baseline="0" dirty="0" smtClean="0"/>
                        <a:t> melt: </a:t>
                      </a:r>
                      <a:r>
                        <a:rPr lang="en-US" sz="1800" dirty="0" smtClean="0"/>
                        <a:t>form Y or </a:t>
                      </a:r>
                      <a:r>
                        <a:rPr lang="en-US" sz="1800" dirty="0" err="1" smtClean="0"/>
                        <a:t>Gd</a:t>
                      </a:r>
                      <a:r>
                        <a:rPr lang="en-US" sz="1800" baseline="0" dirty="0" smtClean="0"/>
                        <a:t> particles.</a:t>
                      </a:r>
                      <a:endParaRPr lang="en-US" sz="1800" dirty="0"/>
                    </a:p>
                  </a:txBody>
                  <a:tcPr/>
                </a:tc>
                <a:tc>
                  <a:txBody>
                    <a:bodyPr/>
                    <a:lstStyle/>
                    <a:p>
                      <a:pPr algn="ctr"/>
                      <a:r>
                        <a:rPr lang="en-US" sz="1800" i="0" baseline="0" dirty="0" smtClean="0"/>
                        <a:t>At 750 C, 0.75 % Y refines grain size from 400-500 nm to 200-300 nm.</a:t>
                      </a:r>
                      <a:endParaRPr lang="en-US" sz="1800" i="0" baseline="-25000" dirty="0"/>
                    </a:p>
                  </a:txBody>
                  <a:tcPr/>
                </a:tc>
                <a:tc>
                  <a:txBody>
                    <a:bodyPr/>
                    <a:lstStyle/>
                    <a:p>
                      <a:pPr marL="0" indent="0" algn="ctr">
                        <a:buFont typeface="Wingdings" panose="05000000000000000000" pitchFamily="2" charset="2"/>
                        <a:buNone/>
                      </a:pPr>
                      <a:r>
                        <a:rPr lang="en-US" sz="1800" i="0" baseline="0" dirty="0" smtClean="0"/>
                        <a:t>Y or </a:t>
                      </a:r>
                      <a:r>
                        <a:rPr lang="en-US" sz="1800" i="0" baseline="0" dirty="0" err="1" smtClean="0"/>
                        <a:t>Gd</a:t>
                      </a:r>
                      <a:r>
                        <a:rPr lang="en-US" sz="1800" i="0" baseline="0" dirty="0" smtClean="0"/>
                        <a:t> particles harden </a:t>
                      </a:r>
                      <a:r>
                        <a:rPr lang="en-US" sz="1800" i="0" baseline="0" dirty="0" err="1" smtClean="0"/>
                        <a:t>Nb</a:t>
                      </a:r>
                      <a:r>
                        <a:rPr lang="en-US" sz="1800" i="0" baseline="0" dirty="0" smtClean="0"/>
                        <a:t> alloy, making processing impossible.</a:t>
                      </a:r>
                    </a:p>
                  </a:txBody>
                  <a:tcPr/>
                </a:tc>
              </a:tr>
            </a:tbl>
          </a:graphicData>
        </a:graphic>
      </p:graphicFrame>
      <p:sp>
        <p:nvSpPr>
          <p:cNvPr id="25" name="Rectangle 24"/>
          <p:cNvSpPr/>
          <p:nvPr/>
        </p:nvSpPr>
        <p:spPr>
          <a:xfrm>
            <a:off x="24943" y="2526268"/>
            <a:ext cx="5833405" cy="369332"/>
          </a:xfrm>
          <a:prstGeom prst="rect">
            <a:avLst/>
          </a:prstGeom>
        </p:spPr>
        <p:txBody>
          <a:bodyPr wrap="square">
            <a:spAutoFit/>
          </a:bodyPr>
          <a:lstStyle/>
          <a:p>
            <a:r>
              <a:rPr lang="en-US" dirty="0" smtClean="0"/>
              <a:t>The particles can only be </a:t>
            </a:r>
            <a:r>
              <a:rPr lang="en-US" dirty="0"/>
              <a:t>formed </a:t>
            </a:r>
            <a:r>
              <a:rPr lang="en-US" dirty="0" smtClean="0"/>
              <a:t>during heat treatment.</a:t>
            </a:r>
            <a:endParaRPr lang="en-US" dirty="0"/>
          </a:p>
        </p:txBody>
      </p:sp>
      <p:grpSp>
        <p:nvGrpSpPr>
          <p:cNvPr id="9" name="Group 8"/>
          <p:cNvGrpSpPr/>
          <p:nvPr/>
        </p:nvGrpSpPr>
        <p:grpSpPr>
          <a:xfrm>
            <a:off x="6172200" y="1126313"/>
            <a:ext cx="2526388" cy="2098689"/>
            <a:chOff x="6197638" y="1013843"/>
            <a:chExt cx="2526388" cy="2098689"/>
          </a:xfrm>
          <a:noFill/>
        </p:grpSpPr>
        <p:sp>
          <p:nvSpPr>
            <p:cNvPr id="36" name="Rectangle 35"/>
            <p:cNvSpPr/>
            <p:nvPr/>
          </p:nvSpPr>
          <p:spPr>
            <a:xfrm>
              <a:off x="6307211" y="1013843"/>
              <a:ext cx="2416815" cy="369332"/>
            </a:xfrm>
            <a:prstGeom prst="rect">
              <a:avLst/>
            </a:prstGeom>
            <a:grpFill/>
            <a:ln w="19050">
              <a:solidFill>
                <a:schemeClr val="accent1">
                  <a:shade val="50000"/>
                </a:schemeClr>
              </a:solidFill>
            </a:ln>
          </p:spPr>
          <p:txBody>
            <a:bodyPr wrap="none">
              <a:spAutoFit/>
            </a:bodyPr>
            <a:lstStyle/>
            <a:p>
              <a:r>
                <a:rPr lang="en-US" dirty="0" smtClean="0"/>
                <a:t>Billet of Sn, Cu, </a:t>
              </a:r>
              <a:r>
                <a:rPr lang="en-US" dirty="0" err="1" smtClean="0"/>
                <a:t>Nb</a:t>
              </a:r>
              <a:r>
                <a:rPr lang="en-US" dirty="0" smtClean="0"/>
                <a:t> alloy</a:t>
              </a:r>
              <a:endParaRPr lang="en-US" dirty="0"/>
            </a:p>
          </p:txBody>
        </p:sp>
        <p:sp>
          <p:nvSpPr>
            <p:cNvPr id="37" name="Rectangle 36"/>
            <p:cNvSpPr/>
            <p:nvPr/>
          </p:nvSpPr>
          <p:spPr>
            <a:xfrm>
              <a:off x="6341412" y="1893518"/>
              <a:ext cx="1713427" cy="369332"/>
            </a:xfrm>
            <a:prstGeom prst="rect">
              <a:avLst/>
            </a:prstGeom>
            <a:grpFill/>
            <a:ln w="19050">
              <a:solidFill>
                <a:schemeClr val="accent1">
                  <a:shade val="50000"/>
                </a:schemeClr>
              </a:solidFill>
            </a:ln>
          </p:spPr>
          <p:txBody>
            <a:bodyPr wrap="square">
              <a:spAutoFit/>
            </a:bodyPr>
            <a:lstStyle/>
            <a:p>
              <a:pPr algn="ctr"/>
              <a:r>
                <a:rPr lang="en-US" dirty="0" smtClean="0"/>
                <a:t>Final-size strand</a:t>
              </a:r>
              <a:endParaRPr lang="en-US" baseline="-25000" dirty="0"/>
            </a:p>
          </p:txBody>
        </p:sp>
        <p:sp>
          <p:nvSpPr>
            <p:cNvPr id="39" name="Rectangle 38"/>
            <p:cNvSpPr/>
            <p:nvPr/>
          </p:nvSpPr>
          <p:spPr>
            <a:xfrm>
              <a:off x="6197638" y="2743200"/>
              <a:ext cx="2413165" cy="369332"/>
            </a:xfrm>
            <a:prstGeom prst="rect">
              <a:avLst/>
            </a:prstGeom>
            <a:grpFill/>
            <a:ln w="19050">
              <a:solidFill>
                <a:schemeClr val="accent1">
                  <a:shade val="50000"/>
                </a:schemeClr>
              </a:solidFill>
            </a:ln>
          </p:spPr>
          <p:txBody>
            <a:bodyPr wrap="square">
              <a:spAutoFit/>
            </a:bodyPr>
            <a:lstStyle/>
            <a:p>
              <a:r>
                <a:rPr lang="en-US" dirty="0" smtClean="0"/>
                <a:t>Superconducting Nb</a:t>
              </a:r>
              <a:r>
                <a:rPr lang="en-US" baseline="-25000" dirty="0" smtClean="0"/>
                <a:t>3</a:t>
              </a:r>
              <a:r>
                <a:rPr lang="en-US" dirty="0" smtClean="0"/>
                <a:t>Sn</a:t>
              </a:r>
              <a:endParaRPr lang="en-US" dirty="0"/>
            </a:p>
          </p:txBody>
        </p:sp>
        <p:cxnSp>
          <p:nvCxnSpPr>
            <p:cNvPr id="48" name="Straight Arrow Connector 47"/>
            <p:cNvCxnSpPr/>
            <p:nvPr/>
          </p:nvCxnSpPr>
          <p:spPr>
            <a:xfrm>
              <a:off x="6567589" y="2267792"/>
              <a:ext cx="0" cy="465788"/>
            </a:xfrm>
            <a:prstGeom prst="straightConnector1">
              <a:avLst/>
            </a:prstGeom>
            <a:grpFill/>
            <a:ln w="19050">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553200" y="1399575"/>
              <a:ext cx="0" cy="482491"/>
            </a:xfrm>
            <a:prstGeom prst="straightConnector1">
              <a:avLst/>
            </a:prstGeom>
            <a:grpFill/>
            <a:ln w="190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79164" y="1459375"/>
              <a:ext cx="1966757" cy="369332"/>
            </a:xfrm>
            <a:prstGeom prst="rect">
              <a:avLst/>
            </a:prstGeom>
            <a:grpFill/>
          </p:spPr>
          <p:txBody>
            <a:bodyPr wrap="none" rtlCol="0">
              <a:spAutoFit/>
            </a:bodyPr>
            <a:lstStyle/>
            <a:p>
              <a:r>
                <a:rPr lang="en-US" b="1" dirty="0" smtClean="0">
                  <a:solidFill>
                    <a:srgbClr val="C00000"/>
                  </a:solidFill>
                </a:rPr>
                <a:t>Extrusion, drawing</a:t>
              </a:r>
              <a:endParaRPr lang="en-US" b="1" dirty="0">
                <a:solidFill>
                  <a:srgbClr val="C00000"/>
                </a:solidFill>
              </a:endParaRPr>
            </a:p>
          </p:txBody>
        </p:sp>
        <p:sp>
          <p:nvSpPr>
            <p:cNvPr id="50" name="TextBox 49"/>
            <p:cNvSpPr txBox="1"/>
            <p:nvPr/>
          </p:nvSpPr>
          <p:spPr>
            <a:xfrm>
              <a:off x="6606172" y="2314092"/>
              <a:ext cx="1634037" cy="369332"/>
            </a:xfrm>
            <a:prstGeom prst="rect">
              <a:avLst/>
            </a:prstGeom>
            <a:grpFill/>
          </p:spPr>
          <p:txBody>
            <a:bodyPr wrap="none" rtlCol="0">
              <a:spAutoFit/>
            </a:bodyPr>
            <a:lstStyle/>
            <a:p>
              <a:r>
                <a:rPr lang="en-US" dirty="0" smtClean="0"/>
                <a:t>Heat treatment</a:t>
              </a:r>
              <a:endParaRPr lang="en-US" dirty="0"/>
            </a:p>
          </p:txBody>
        </p:sp>
      </p:grpSp>
      <p:sp>
        <p:nvSpPr>
          <p:cNvPr id="51" name="TextBox 50"/>
          <p:cNvSpPr txBox="1"/>
          <p:nvPr/>
        </p:nvSpPr>
        <p:spPr>
          <a:xfrm>
            <a:off x="6019800" y="685800"/>
            <a:ext cx="3110147" cy="369332"/>
          </a:xfrm>
          <a:prstGeom prst="rect">
            <a:avLst/>
          </a:prstGeom>
          <a:noFill/>
        </p:spPr>
        <p:txBody>
          <a:bodyPr wrap="none" rtlCol="0">
            <a:spAutoFit/>
          </a:bodyPr>
          <a:lstStyle/>
          <a:p>
            <a:r>
              <a:rPr lang="en-US" b="1" dirty="0" smtClean="0">
                <a:solidFill>
                  <a:srgbClr val="FF0000"/>
                </a:solidFill>
              </a:rPr>
              <a:t>Procedures to fabricate Nb</a:t>
            </a:r>
            <a:r>
              <a:rPr lang="en-US" b="1" baseline="-25000" dirty="0" smtClean="0">
                <a:solidFill>
                  <a:srgbClr val="FF0000"/>
                </a:solidFill>
              </a:rPr>
              <a:t>3</a:t>
            </a:r>
            <a:r>
              <a:rPr lang="en-US" b="1" dirty="0" smtClean="0">
                <a:solidFill>
                  <a:srgbClr val="FF0000"/>
                </a:solidFill>
              </a:rPr>
              <a:t>Sn:</a:t>
            </a:r>
            <a:endParaRPr lang="en-US" b="1" dirty="0">
              <a:solidFill>
                <a:srgbClr val="FF0000"/>
              </a:solidFill>
            </a:endParaRPr>
          </a:p>
        </p:txBody>
      </p:sp>
      <p:sp>
        <p:nvSpPr>
          <p:cNvPr id="35" name="Rectangle 34"/>
          <p:cNvSpPr/>
          <p:nvPr/>
        </p:nvSpPr>
        <p:spPr>
          <a:xfrm>
            <a:off x="21608" y="3018724"/>
            <a:ext cx="3200400" cy="369332"/>
          </a:xfrm>
          <a:prstGeom prst="rect">
            <a:avLst/>
          </a:prstGeom>
        </p:spPr>
        <p:txBody>
          <a:bodyPr wrap="square">
            <a:spAutoFit/>
          </a:bodyPr>
          <a:lstStyle/>
          <a:p>
            <a:r>
              <a:rPr lang="en-US" dirty="0" smtClean="0"/>
              <a:t>One method: internal oxidation.</a:t>
            </a:r>
            <a:endParaRPr lang="en-US" dirty="0"/>
          </a:p>
        </p:txBody>
      </p:sp>
      <p:grpSp>
        <p:nvGrpSpPr>
          <p:cNvPr id="45" name="Group 44"/>
          <p:cNvGrpSpPr/>
          <p:nvPr/>
        </p:nvGrpSpPr>
        <p:grpSpPr>
          <a:xfrm>
            <a:off x="3383988" y="3167093"/>
            <a:ext cx="2619851" cy="2210863"/>
            <a:chOff x="3325654" y="2237312"/>
            <a:chExt cx="2619851" cy="2210863"/>
          </a:xfrm>
        </p:grpSpPr>
        <p:cxnSp>
          <p:nvCxnSpPr>
            <p:cNvPr id="46" name="Straight Connector 45"/>
            <p:cNvCxnSpPr/>
            <p:nvPr/>
          </p:nvCxnSpPr>
          <p:spPr>
            <a:xfrm>
              <a:off x="5180762" y="2586440"/>
              <a:ext cx="0" cy="71823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01557" y="2237312"/>
              <a:ext cx="1041993" cy="246221"/>
            </a:xfrm>
            <a:prstGeom prst="rect">
              <a:avLst/>
            </a:prstGeom>
            <a:noFill/>
          </p:spPr>
          <p:txBody>
            <a:bodyPr wrap="square" tIns="0" bIns="0" rtlCol="0">
              <a:spAutoFit/>
            </a:bodyPr>
            <a:lstStyle/>
            <a:p>
              <a:r>
                <a:rPr lang="en-US" sz="1600" dirty="0" smtClean="0">
                  <a:latin typeface="Times New Roman" panose="02020603050405020304" pitchFamily="18" charset="0"/>
                  <a:cs typeface="Times New Roman" panose="02020603050405020304" pitchFamily="18" charset="0"/>
                </a:rPr>
                <a:t>A-B alloy</a:t>
              </a:r>
              <a:endParaRPr lang="en-US" sz="1600" dirty="0">
                <a:latin typeface="Times New Roman" panose="02020603050405020304" pitchFamily="18" charset="0"/>
                <a:cs typeface="Times New Roman" panose="02020603050405020304" pitchFamily="18" charset="0"/>
              </a:endParaRPr>
            </a:p>
          </p:txBody>
        </p:sp>
        <p:cxnSp>
          <p:nvCxnSpPr>
            <p:cNvPr id="52" name="Straight Connector 51"/>
            <p:cNvCxnSpPr/>
            <p:nvPr/>
          </p:nvCxnSpPr>
          <p:spPr>
            <a:xfrm>
              <a:off x="4167127" y="2586440"/>
              <a:ext cx="0" cy="718230"/>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5400000">
              <a:off x="3046033" y="2790613"/>
              <a:ext cx="805463" cy="246221"/>
            </a:xfrm>
            <a:prstGeom prst="rect">
              <a:avLst/>
            </a:prstGeom>
            <a:noFill/>
          </p:spPr>
          <p:txBody>
            <a:bodyPr wrap="square" lIns="0" tIns="0" rIns="0" bIns="0" rtlCol="0">
              <a:spAutoFit/>
            </a:bodyPr>
            <a:lstStyle/>
            <a:p>
              <a:pPr algn="ctr"/>
              <a:r>
                <a:rPr lang="en-US" sz="1600" dirty="0" smtClean="0">
                  <a:latin typeface="Times New Roman" panose="02020603050405020304" pitchFamily="18" charset="0"/>
                  <a:cs typeface="Times New Roman" panose="02020603050405020304" pitchFamily="18" charset="0"/>
                </a:rPr>
                <a:t>O source </a:t>
              </a:r>
              <a:endParaRPr lang="en-US" sz="1600" dirty="0">
                <a:latin typeface="Times New Roman" panose="02020603050405020304" pitchFamily="18" charset="0"/>
                <a:cs typeface="Times New Roman" panose="02020603050405020304" pitchFamily="18" charset="0"/>
              </a:endParaRPr>
            </a:p>
          </p:txBody>
        </p:sp>
        <p:cxnSp>
          <p:nvCxnSpPr>
            <p:cNvPr id="54" name="Straight Arrow Connector 53"/>
            <p:cNvCxnSpPr/>
            <p:nvPr/>
          </p:nvCxnSpPr>
          <p:spPr>
            <a:xfrm>
              <a:off x="3529412" y="2873436"/>
              <a:ext cx="54476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529411" y="3070090"/>
              <a:ext cx="5447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616975" y="2516860"/>
              <a:ext cx="375424" cy="338554"/>
            </a:xfrm>
            <a:prstGeom prst="rect">
              <a:avLst/>
            </a:prstGeom>
            <a:noFill/>
          </p:spPr>
          <p:txBody>
            <a:bodyPr wrap="none" rtlCol="0">
              <a:spAutoFit/>
            </a:bodyPr>
            <a:lstStyle/>
            <a:p>
              <a:r>
                <a:rPr lang="en-US" sz="1600" i="1" dirty="0" smtClean="0">
                  <a:latin typeface="Times New Roman" panose="02020603050405020304" pitchFamily="18" charset="0"/>
                  <a:cs typeface="Times New Roman" panose="02020603050405020304" pitchFamily="18" charset="0"/>
                </a:rPr>
                <a:t>J</a:t>
              </a:r>
              <a:r>
                <a:rPr lang="en-US" sz="1600" i="1" baseline="-25000" dirty="0" smtClean="0">
                  <a:latin typeface="Times New Roman" panose="02020603050405020304" pitchFamily="18" charset="0"/>
                  <a:cs typeface="Times New Roman" panose="02020603050405020304" pitchFamily="18" charset="0"/>
                </a:rPr>
                <a:t>O</a:t>
              </a:r>
              <a:endParaRPr lang="en-US" sz="1600" i="1" baseline="30000" dirty="0">
                <a:latin typeface="Times New Roman" panose="02020603050405020304" pitchFamily="18" charset="0"/>
                <a:cs typeface="Times New Roman" panose="02020603050405020304" pitchFamily="18" charset="0"/>
              </a:endParaRPr>
            </a:p>
          </p:txBody>
        </p:sp>
        <p:sp>
          <p:nvSpPr>
            <p:cNvPr id="57" name="Oval 56"/>
            <p:cNvSpPr>
              <a:spLocks noChangeAspect="1"/>
            </p:cNvSpPr>
            <p:nvPr/>
          </p:nvSpPr>
          <p:spPr>
            <a:xfrm>
              <a:off x="4483729" y="2628972"/>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58" name="Oval 57"/>
            <p:cNvSpPr>
              <a:spLocks noChangeAspect="1"/>
            </p:cNvSpPr>
            <p:nvPr/>
          </p:nvSpPr>
          <p:spPr>
            <a:xfrm>
              <a:off x="4372336" y="3028529"/>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59" name="Oval 58"/>
            <p:cNvSpPr>
              <a:spLocks noChangeAspect="1"/>
            </p:cNvSpPr>
            <p:nvPr/>
          </p:nvSpPr>
          <p:spPr>
            <a:xfrm>
              <a:off x="4492213" y="2977505"/>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0" name="Oval 59"/>
            <p:cNvSpPr>
              <a:spLocks noChangeAspect="1"/>
            </p:cNvSpPr>
            <p:nvPr/>
          </p:nvSpPr>
          <p:spPr>
            <a:xfrm>
              <a:off x="4716370" y="3166263"/>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1" name="Oval 60"/>
            <p:cNvSpPr>
              <a:spLocks noChangeAspect="1"/>
            </p:cNvSpPr>
            <p:nvPr/>
          </p:nvSpPr>
          <p:spPr>
            <a:xfrm>
              <a:off x="4976608" y="2780849"/>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2" name="Oval 61"/>
            <p:cNvSpPr>
              <a:spLocks noChangeAspect="1"/>
            </p:cNvSpPr>
            <p:nvPr/>
          </p:nvSpPr>
          <p:spPr>
            <a:xfrm>
              <a:off x="4832316" y="2857572"/>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3" name="Oval 62"/>
            <p:cNvSpPr>
              <a:spLocks noChangeAspect="1"/>
            </p:cNvSpPr>
            <p:nvPr/>
          </p:nvSpPr>
          <p:spPr>
            <a:xfrm>
              <a:off x="4239253" y="2918946"/>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4" name="Oval 63"/>
            <p:cNvSpPr>
              <a:spLocks noChangeAspect="1"/>
            </p:cNvSpPr>
            <p:nvPr/>
          </p:nvSpPr>
          <p:spPr>
            <a:xfrm>
              <a:off x="4226575" y="3135736"/>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5" name="Oval 64"/>
            <p:cNvSpPr>
              <a:spLocks noChangeAspect="1"/>
            </p:cNvSpPr>
            <p:nvPr/>
          </p:nvSpPr>
          <p:spPr>
            <a:xfrm>
              <a:off x="4272599" y="2770335"/>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6" name="Oval 65"/>
            <p:cNvSpPr>
              <a:spLocks noChangeAspect="1"/>
            </p:cNvSpPr>
            <p:nvPr/>
          </p:nvSpPr>
          <p:spPr>
            <a:xfrm>
              <a:off x="4392674" y="2836069"/>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7" name="Oval 66"/>
            <p:cNvSpPr>
              <a:spLocks noChangeAspect="1"/>
            </p:cNvSpPr>
            <p:nvPr/>
          </p:nvSpPr>
          <p:spPr>
            <a:xfrm>
              <a:off x="4881450" y="3118367"/>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8" name="Oval 67"/>
            <p:cNvSpPr>
              <a:spLocks noChangeAspect="1"/>
            </p:cNvSpPr>
            <p:nvPr/>
          </p:nvSpPr>
          <p:spPr>
            <a:xfrm>
              <a:off x="4631112" y="2810966"/>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69" name="Oval 68"/>
            <p:cNvSpPr>
              <a:spLocks noChangeAspect="1"/>
            </p:cNvSpPr>
            <p:nvPr/>
          </p:nvSpPr>
          <p:spPr>
            <a:xfrm>
              <a:off x="4750989" y="2759942"/>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0" name="Oval 69"/>
            <p:cNvSpPr>
              <a:spLocks noChangeAspect="1"/>
            </p:cNvSpPr>
            <p:nvPr/>
          </p:nvSpPr>
          <p:spPr>
            <a:xfrm>
              <a:off x="4329952" y="2633510"/>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1" name="Oval 70"/>
            <p:cNvSpPr>
              <a:spLocks noChangeAspect="1"/>
            </p:cNvSpPr>
            <p:nvPr/>
          </p:nvSpPr>
          <p:spPr>
            <a:xfrm>
              <a:off x="4651450" y="2618506"/>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2" name="Oval 71"/>
            <p:cNvSpPr>
              <a:spLocks noChangeAspect="1"/>
            </p:cNvSpPr>
            <p:nvPr/>
          </p:nvSpPr>
          <p:spPr>
            <a:xfrm>
              <a:off x="4677136" y="3043355"/>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3" name="Oval 72"/>
            <p:cNvSpPr>
              <a:spLocks noChangeAspect="1"/>
            </p:cNvSpPr>
            <p:nvPr/>
          </p:nvSpPr>
          <p:spPr>
            <a:xfrm>
              <a:off x="4797013" y="2992331"/>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4" name="Oval 73"/>
            <p:cNvSpPr>
              <a:spLocks noChangeAspect="1"/>
            </p:cNvSpPr>
            <p:nvPr/>
          </p:nvSpPr>
          <p:spPr>
            <a:xfrm>
              <a:off x="5021170" y="3181089"/>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5" name="Oval 74"/>
            <p:cNvSpPr>
              <a:spLocks noChangeAspect="1"/>
            </p:cNvSpPr>
            <p:nvPr/>
          </p:nvSpPr>
          <p:spPr>
            <a:xfrm>
              <a:off x="4512154" y="2770739"/>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6" name="Oval 75"/>
            <p:cNvSpPr>
              <a:spLocks noChangeAspect="1"/>
            </p:cNvSpPr>
            <p:nvPr/>
          </p:nvSpPr>
          <p:spPr>
            <a:xfrm>
              <a:off x="4531375" y="3150562"/>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77" name="Oval 76"/>
            <p:cNvSpPr>
              <a:spLocks noChangeAspect="1"/>
            </p:cNvSpPr>
            <p:nvPr/>
          </p:nvSpPr>
          <p:spPr>
            <a:xfrm>
              <a:off x="5040074" y="2994540"/>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cxnSp>
          <p:nvCxnSpPr>
            <p:cNvPr id="78" name="Straight Connector 77"/>
            <p:cNvCxnSpPr>
              <a:cxnSpLocks noChangeAspect="1"/>
            </p:cNvCxnSpPr>
            <p:nvPr/>
          </p:nvCxnSpPr>
          <p:spPr>
            <a:xfrm>
              <a:off x="3721862" y="3693901"/>
              <a:ext cx="423998"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ChangeAspect="1"/>
            </p:cNvCxnSpPr>
            <p:nvPr/>
          </p:nvCxnSpPr>
          <p:spPr>
            <a:xfrm>
              <a:off x="4159238" y="3583370"/>
              <a:ext cx="0" cy="57998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noChangeAspect="1"/>
            </p:cNvCxnSpPr>
            <p:nvPr/>
          </p:nvCxnSpPr>
          <p:spPr>
            <a:xfrm>
              <a:off x="5181300" y="3550272"/>
              <a:ext cx="0" cy="62247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cxnSpLocks noChangeAspect="1"/>
            </p:cNvCxnSpPr>
            <p:nvPr/>
          </p:nvCxnSpPr>
          <p:spPr>
            <a:xfrm>
              <a:off x="3640964" y="4164459"/>
              <a:ext cx="2304541" cy="89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cxnSpLocks noChangeAspect="1"/>
            </p:cNvCxnSpPr>
            <p:nvPr/>
          </p:nvCxnSpPr>
          <p:spPr>
            <a:xfrm flipV="1">
              <a:off x="3735706" y="3470264"/>
              <a:ext cx="0" cy="82173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a:spLocks noChangeAspect="1"/>
            </p:cNvSpPr>
            <p:nvPr/>
          </p:nvSpPr>
          <p:spPr>
            <a:xfrm>
              <a:off x="4740690" y="3630454"/>
              <a:ext cx="235641" cy="246221"/>
            </a:xfrm>
            <a:prstGeom prst="rect">
              <a:avLst/>
            </a:prstGeom>
            <a:noFill/>
          </p:spPr>
          <p:txBody>
            <a:bodyPr wrap="none" lIns="0" tIns="0" rIns="0" bIns="0" rtlCol="0">
              <a:spAutoFit/>
            </a:bodyPr>
            <a:lstStyle/>
            <a:p>
              <a:r>
                <a:rPr lang="en-US" sz="1600" i="1" dirty="0" smtClean="0">
                  <a:solidFill>
                    <a:srgbClr val="FF0000"/>
                  </a:solidFill>
                  <a:latin typeface="Times New Roman" panose="02020603050405020304" pitchFamily="18" charset="0"/>
                  <a:cs typeface="Times New Roman" panose="02020603050405020304" pitchFamily="18" charset="0"/>
                </a:rPr>
                <a:t>C</a:t>
              </a:r>
              <a:r>
                <a:rPr lang="en-US" sz="1600" i="1" baseline="-25000" dirty="0" smtClean="0">
                  <a:solidFill>
                    <a:srgbClr val="FF0000"/>
                  </a:solidFill>
                  <a:latin typeface="Times New Roman" panose="02020603050405020304" pitchFamily="18" charset="0"/>
                  <a:cs typeface="Times New Roman" panose="02020603050405020304" pitchFamily="18" charset="0"/>
                </a:rPr>
                <a:t>O</a:t>
              </a:r>
              <a:endParaRPr lang="en-US" sz="1600" i="1" baseline="-25000" dirty="0">
                <a:solidFill>
                  <a:srgbClr val="FF0000"/>
                </a:solidFill>
                <a:latin typeface="Times New Roman" panose="02020603050405020304" pitchFamily="18" charset="0"/>
                <a:cs typeface="Times New Roman" panose="02020603050405020304" pitchFamily="18" charset="0"/>
              </a:endParaRPr>
            </a:p>
          </p:txBody>
        </p:sp>
        <p:sp>
          <p:nvSpPr>
            <p:cNvPr id="84" name="Freeform 83"/>
            <p:cNvSpPr/>
            <p:nvPr/>
          </p:nvSpPr>
          <p:spPr>
            <a:xfrm>
              <a:off x="4145861" y="3693900"/>
              <a:ext cx="1035440" cy="469455"/>
            </a:xfrm>
            <a:custGeom>
              <a:avLst/>
              <a:gdLst>
                <a:gd name="connsiteX0" fmla="*/ 0 w 667820"/>
                <a:gd name="connsiteY0" fmla="*/ 0 h 359596"/>
                <a:gd name="connsiteX1" fmla="*/ 133564 w 667820"/>
                <a:gd name="connsiteY1" fmla="*/ 123290 h 359596"/>
                <a:gd name="connsiteX2" fmla="*/ 339047 w 667820"/>
                <a:gd name="connsiteY2" fmla="*/ 267128 h 359596"/>
                <a:gd name="connsiteX3" fmla="*/ 667820 w 667820"/>
                <a:gd name="connsiteY3" fmla="*/ 359596 h 359596"/>
              </a:gdLst>
              <a:ahLst/>
              <a:cxnLst>
                <a:cxn ang="0">
                  <a:pos x="connsiteX0" y="connsiteY0"/>
                </a:cxn>
                <a:cxn ang="0">
                  <a:pos x="connsiteX1" y="connsiteY1"/>
                </a:cxn>
                <a:cxn ang="0">
                  <a:pos x="connsiteX2" y="connsiteY2"/>
                </a:cxn>
                <a:cxn ang="0">
                  <a:pos x="connsiteX3" y="connsiteY3"/>
                </a:cxn>
              </a:cxnLst>
              <a:rect l="l" t="t" r="r" b="b"/>
              <a:pathLst>
                <a:path w="667820" h="359596">
                  <a:moveTo>
                    <a:pt x="0" y="0"/>
                  </a:moveTo>
                  <a:cubicBezTo>
                    <a:pt x="38528" y="39384"/>
                    <a:pt x="77056" y="78769"/>
                    <a:pt x="133564" y="123290"/>
                  </a:cubicBezTo>
                  <a:cubicBezTo>
                    <a:pt x="190072" y="167811"/>
                    <a:pt x="250004" y="227744"/>
                    <a:pt x="339047" y="267128"/>
                  </a:cubicBezTo>
                  <a:cubicBezTo>
                    <a:pt x="428090" y="306512"/>
                    <a:pt x="547955" y="333054"/>
                    <a:pt x="667820" y="359596"/>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5" name="Freeform 84"/>
            <p:cNvSpPr/>
            <p:nvPr/>
          </p:nvSpPr>
          <p:spPr>
            <a:xfrm>
              <a:off x="5180762" y="3552574"/>
              <a:ext cx="539688" cy="620272"/>
            </a:xfrm>
            <a:custGeom>
              <a:avLst/>
              <a:gdLst>
                <a:gd name="connsiteX0" fmla="*/ 0 w 510362"/>
                <a:gd name="connsiteY0" fmla="*/ 620272 h 620272"/>
                <a:gd name="connsiteX1" fmla="*/ 170120 w 510362"/>
                <a:gd name="connsiteY1" fmla="*/ 78012 h 620272"/>
                <a:gd name="connsiteX2" fmla="*/ 510362 w 510362"/>
                <a:gd name="connsiteY2" fmla="*/ 3584 h 620272"/>
              </a:gdLst>
              <a:ahLst/>
              <a:cxnLst>
                <a:cxn ang="0">
                  <a:pos x="connsiteX0" y="connsiteY0"/>
                </a:cxn>
                <a:cxn ang="0">
                  <a:pos x="connsiteX1" y="connsiteY1"/>
                </a:cxn>
                <a:cxn ang="0">
                  <a:pos x="connsiteX2" y="connsiteY2"/>
                </a:cxn>
              </a:cxnLst>
              <a:rect l="l" t="t" r="r" b="b"/>
              <a:pathLst>
                <a:path w="510362" h="620272">
                  <a:moveTo>
                    <a:pt x="0" y="620272"/>
                  </a:moveTo>
                  <a:cubicBezTo>
                    <a:pt x="42530" y="400532"/>
                    <a:pt x="85060" y="180793"/>
                    <a:pt x="170120" y="78012"/>
                  </a:cubicBezTo>
                  <a:cubicBezTo>
                    <a:pt x="255180" y="-24769"/>
                    <a:pt x="510362" y="3584"/>
                    <a:pt x="510362" y="358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6" name="TextBox 85"/>
            <p:cNvSpPr txBox="1">
              <a:spLocks noChangeAspect="1"/>
            </p:cNvSpPr>
            <p:nvPr/>
          </p:nvSpPr>
          <p:spPr>
            <a:xfrm>
              <a:off x="5493243" y="3705225"/>
              <a:ext cx="219612" cy="246221"/>
            </a:xfrm>
            <a:prstGeom prst="rect">
              <a:avLst/>
            </a:prstGeom>
            <a:noFill/>
          </p:spPr>
          <p:txBody>
            <a:bodyPr wrap="none" lIns="0" tIns="0" rIns="0" bIns="0" rtlCol="0">
              <a:spAutoFit/>
            </a:bodyPr>
            <a:lstStyle/>
            <a:p>
              <a:r>
                <a:rPr lang="en-US" sz="1600" i="1" dirty="0" smtClean="0">
                  <a:solidFill>
                    <a:srgbClr val="00B050"/>
                  </a:solidFill>
                  <a:latin typeface="Times New Roman" panose="02020603050405020304" pitchFamily="18" charset="0"/>
                  <a:cs typeface="Times New Roman" panose="02020603050405020304" pitchFamily="18" charset="0"/>
                </a:rPr>
                <a:t>C</a:t>
              </a:r>
              <a:r>
                <a:rPr lang="en-US" sz="1600" i="1" baseline="-25000" dirty="0" smtClean="0">
                  <a:solidFill>
                    <a:srgbClr val="00B050"/>
                  </a:solidFill>
                  <a:latin typeface="Times New Roman" panose="02020603050405020304" pitchFamily="18" charset="0"/>
                  <a:cs typeface="Times New Roman" panose="02020603050405020304" pitchFamily="18" charset="0"/>
                </a:rPr>
                <a:t>B</a:t>
              </a:r>
              <a:endParaRPr lang="en-US" sz="1600" i="1" baseline="-25000" dirty="0">
                <a:solidFill>
                  <a:srgbClr val="00B050"/>
                </a:solidFill>
                <a:latin typeface="Times New Roman" panose="02020603050405020304" pitchFamily="18" charset="0"/>
                <a:cs typeface="Times New Roman" panose="02020603050405020304" pitchFamily="18" charset="0"/>
              </a:endParaRPr>
            </a:p>
          </p:txBody>
        </p:sp>
        <p:sp>
          <p:nvSpPr>
            <p:cNvPr id="87" name="TextBox 86"/>
            <p:cNvSpPr txBox="1"/>
            <p:nvPr/>
          </p:nvSpPr>
          <p:spPr>
            <a:xfrm>
              <a:off x="4267200" y="3352800"/>
              <a:ext cx="328337" cy="307777"/>
            </a:xfrm>
            <a:prstGeom prst="rect">
              <a:avLst/>
            </a:prstGeom>
            <a:noFill/>
          </p:spPr>
          <p:txBody>
            <a:bodyPr wrap="square" lIns="0" rIns="0" rtlCol="0">
              <a:spAutoFit/>
            </a:bodyPr>
            <a:lstStyle/>
            <a:p>
              <a:r>
                <a:rPr lang="en-US" altLang="zh-CN" sz="1400" dirty="0" err="1" smtClean="0">
                  <a:latin typeface="Times New Roman" panose="02020603050405020304" pitchFamily="18" charset="0"/>
                  <a:cs typeface="Times New Roman" panose="02020603050405020304" pitchFamily="18" charset="0"/>
                </a:rPr>
                <a:t>BO</a:t>
              </a:r>
              <a:r>
                <a:rPr lang="en-US" altLang="zh-CN" sz="1400" baseline="-25000" dirty="0" err="1" smtClean="0">
                  <a:latin typeface="Times New Roman" panose="02020603050405020304" pitchFamily="18" charset="0"/>
                  <a:cs typeface="Times New Roman" panose="02020603050405020304" pitchFamily="18" charset="0"/>
                </a:rPr>
                <a:t>n</a:t>
              </a:r>
              <a:endParaRPr lang="zh-CN" altLang="en-US" sz="1400" baseline="-25000" dirty="0">
                <a:latin typeface="Times New Roman" panose="02020603050405020304" pitchFamily="18" charset="0"/>
                <a:cs typeface="Times New Roman" panose="02020603050405020304" pitchFamily="18" charset="0"/>
              </a:endParaRPr>
            </a:p>
          </p:txBody>
        </p:sp>
        <p:cxnSp>
          <p:nvCxnSpPr>
            <p:cNvPr id="88" name="Straight Arrow Connector 87"/>
            <p:cNvCxnSpPr/>
            <p:nvPr/>
          </p:nvCxnSpPr>
          <p:spPr>
            <a:xfrm flipV="1">
              <a:off x="4436346" y="3190875"/>
              <a:ext cx="138701" cy="2208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4145860" y="2516860"/>
              <a:ext cx="1737142" cy="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150375" y="2576658"/>
              <a:ext cx="1717025" cy="9782"/>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171641" y="3294888"/>
              <a:ext cx="1695759" cy="11871"/>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867400" y="2576658"/>
              <a:ext cx="0" cy="718230"/>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3" name="Oval 92"/>
            <p:cNvSpPr>
              <a:spLocks noChangeAspect="1"/>
            </p:cNvSpPr>
            <p:nvPr/>
          </p:nvSpPr>
          <p:spPr>
            <a:xfrm>
              <a:off x="4903389" y="2631592"/>
              <a:ext cx="62722" cy="6272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94" name="TextBox 93"/>
            <p:cNvSpPr txBox="1"/>
            <p:nvPr/>
          </p:nvSpPr>
          <p:spPr>
            <a:xfrm>
              <a:off x="4229442" y="4201954"/>
              <a:ext cx="805463" cy="246221"/>
            </a:xfrm>
            <a:prstGeom prst="rect">
              <a:avLst/>
            </a:prstGeom>
            <a:noFill/>
          </p:spPr>
          <p:txBody>
            <a:bodyPr wrap="square" lIns="0" tIns="0" rIns="0" bIns="0" rtlCol="0">
              <a:spAutoFit/>
            </a:bodyPr>
            <a:lstStyle/>
            <a:p>
              <a:pPr algn="ctr"/>
              <a:r>
                <a:rPr lang="en-US" sz="1600" dirty="0" smtClean="0">
                  <a:latin typeface="Times New Roman" panose="02020603050405020304" pitchFamily="18" charset="0"/>
                  <a:cs typeface="Times New Roman" panose="02020603050405020304" pitchFamily="18" charset="0"/>
                </a:rPr>
                <a:t>Zone I</a:t>
              </a:r>
              <a:endParaRPr lang="en-US" sz="1600" dirty="0">
                <a:latin typeface="Times New Roman" panose="02020603050405020304" pitchFamily="18" charset="0"/>
                <a:cs typeface="Times New Roman" panose="02020603050405020304" pitchFamily="18" charset="0"/>
              </a:endParaRPr>
            </a:p>
          </p:txBody>
        </p:sp>
        <p:sp>
          <p:nvSpPr>
            <p:cNvPr id="95" name="TextBox 94"/>
            <p:cNvSpPr txBox="1"/>
            <p:nvPr/>
          </p:nvSpPr>
          <p:spPr>
            <a:xfrm>
              <a:off x="5138137" y="4201007"/>
              <a:ext cx="805463" cy="246221"/>
            </a:xfrm>
            <a:prstGeom prst="rect">
              <a:avLst/>
            </a:prstGeom>
            <a:noFill/>
          </p:spPr>
          <p:txBody>
            <a:bodyPr wrap="square" lIns="0" tIns="0" rIns="0" bIns="0" rtlCol="0">
              <a:spAutoFit/>
            </a:bodyPr>
            <a:lstStyle/>
            <a:p>
              <a:pPr algn="ctr"/>
              <a:r>
                <a:rPr lang="en-US" sz="1600" dirty="0" smtClean="0">
                  <a:latin typeface="Times New Roman" panose="02020603050405020304" pitchFamily="18" charset="0"/>
                  <a:cs typeface="Times New Roman" panose="02020603050405020304" pitchFamily="18" charset="0"/>
                </a:rPr>
                <a:t>Zone II</a:t>
              </a:r>
              <a:endParaRPr lang="en-US" sz="1600" dirty="0">
                <a:latin typeface="Times New Roman" panose="02020603050405020304" pitchFamily="18" charset="0"/>
                <a:cs typeface="Times New Roman" panose="02020603050405020304" pitchFamily="18" charset="0"/>
              </a:endParaRPr>
            </a:p>
          </p:txBody>
        </p:sp>
        <p:cxnSp>
          <p:nvCxnSpPr>
            <p:cNvPr id="96" name="Straight Arrow Connector 95"/>
            <p:cNvCxnSpPr>
              <a:endCxn id="84" idx="2"/>
            </p:cNvCxnSpPr>
            <p:nvPr/>
          </p:nvCxnSpPr>
          <p:spPr>
            <a:xfrm flipH="1">
              <a:off x="4671546" y="3862710"/>
              <a:ext cx="121688" cy="1799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5465268" y="3583370"/>
              <a:ext cx="75600" cy="17019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a:spLocks noChangeAspect="1"/>
            </p:cNvSpPr>
            <p:nvPr/>
          </p:nvSpPr>
          <p:spPr>
            <a:xfrm>
              <a:off x="3524250" y="3427009"/>
              <a:ext cx="136256" cy="246221"/>
            </a:xfrm>
            <a:prstGeom prst="rect">
              <a:avLst/>
            </a:prstGeom>
            <a:noFill/>
          </p:spPr>
          <p:txBody>
            <a:bodyPr wrap="none" lIns="0" tIns="0" rIns="0" bIns="0" rtlCol="0">
              <a:spAutoFit/>
            </a:bodyPr>
            <a:lstStyle/>
            <a:p>
              <a:r>
                <a:rPr lang="en-US" sz="1600" i="1" dirty="0" smtClean="0">
                  <a:solidFill>
                    <a:srgbClr val="FF0000"/>
                  </a:solidFill>
                  <a:latin typeface="Times New Roman" panose="02020603050405020304" pitchFamily="18" charset="0"/>
                  <a:cs typeface="Times New Roman" panose="02020603050405020304" pitchFamily="18" charset="0"/>
                </a:rPr>
                <a:t>C</a:t>
              </a:r>
              <a:endParaRPr lang="en-US" sz="1600" i="1" baseline="-25000" dirty="0">
                <a:solidFill>
                  <a:srgbClr val="FF0000"/>
                </a:solidFill>
                <a:latin typeface="Times New Roman" panose="02020603050405020304" pitchFamily="18" charset="0"/>
                <a:cs typeface="Times New Roman" panose="02020603050405020304" pitchFamily="18" charset="0"/>
              </a:endParaRPr>
            </a:p>
          </p:txBody>
        </p:sp>
      </p:grpSp>
      <p:sp>
        <p:nvSpPr>
          <p:cNvPr id="99" name="Rectangle 98"/>
          <p:cNvSpPr/>
          <p:nvPr/>
        </p:nvSpPr>
        <p:spPr>
          <a:xfrm>
            <a:off x="819" y="6211669"/>
            <a:ext cx="4740325" cy="646331"/>
          </a:xfrm>
          <a:prstGeom prst="rect">
            <a:avLst/>
          </a:prstGeom>
          <a:solidFill>
            <a:schemeClr val="bg1"/>
          </a:solidFill>
        </p:spPr>
        <p:txBody>
          <a:bodyPr wrap="square">
            <a:spAutoFit/>
          </a:bodyPr>
          <a:lstStyle/>
          <a:p>
            <a:r>
              <a:rPr lang="en-US" dirty="0" smtClean="0"/>
              <a:t>For the case of Nb</a:t>
            </a:r>
            <a:r>
              <a:rPr lang="en-US" baseline="-25000" dirty="0" smtClean="0"/>
              <a:t>3</a:t>
            </a:r>
            <a:r>
              <a:rPr lang="en-US" dirty="0" smtClean="0"/>
              <a:t>Sn, we can use </a:t>
            </a:r>
            <a:r>
              <a:rPr lang="en-US" dirty="0" err="1" smtClean="0"/>
              <a:t>Nb-Zr</a:t>
            </a:r>
            <a:r>
              <a:rPr lang="en-US" dirty="0" smtClean="0"/>
              <a:t> alloy, since </a:t>
            </a:r>
            <a:r>
              <a:rPr lang="en-US" dirty="0" err="1" smtClean="0"/>
              <a:t>Zr</a:t>
            </a:r>
            <a:r>
              <a:rPr lang="en-US" dirty="0" smtClean="0"/>
              <a:t> is much less noble than Nb.</a:t>
            </a:r>
            <a:endParaRPr lang="en-US" dirty="0"/>
          </a:p>
        </p:txBody>
      </p:sp>
      <p:pic>
        <p:nvPicPr>
          <p:cNvPr id="100" name="Picture 2" descr="C:\Users\xuxc\Downloads\The internal oxidation\Ellingham diagram.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53" t="30913" r="24079" b="30116"/>
          <a:stretch/>
        </p:blipFill>
        <p:spPr bwMode="auto">
          <a:xfrm>
            <a:off x="6190237" y="3658450"/>
            <a:ext cx="2953763" cy="256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86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
          </a:xfrm>
        </p:spPr>
        <p:txBody>
          <a:bodyPr>
            <a:noAutofit/>
          </a:bodyPr>
          <a:lstStyle/>
          <a:p>
            <a:r>
              <a:rPr lang="en-US" sz="2800" b="1" dirty="0" smtClean="0">
                <a:solidFill>
                  <a:schemeClr val="tx1"/>
                </a:solidFill>
              </a:rPr>
              <a:t>Can the internal oxidation method work for Nb</a:t>
            </a:r>
            <a:r>
              <a:rPr lang="en-US" sz="2800" b="1" baseline="-25000" dirty="0" smtClean="0">
                <a:solidFill>
                  <a:schemeClr val="tx1"/>
                </a:solidFill>
              </a:rPr>
              <a:t>3</a:t>
            </a:r>
            <a:r>
              <a:rPr lang="en-US" sz="2800" b="1" dirty="0" smtClean="0">
                <a:solidFill>
                  <a:schemeClr val="tx1"/>
                </a:solidFill>
              </a:rPr>
              <a:t>Sn </a:t>
            </a:r>
            <a:r>
              <a:rPr lang="en-US" sz="2800" b="1" dirty="0" smtClean="0">
                <a:solidFill>
                  <a:schemeClr val="bg1"/>
                </a:solidFill>
              </a:rPr>
              <a:t>wires?</a:t>
            </a:r>
            <a:endParaRPr lang="en-US" sz="2800" b="1" i="1" baseline="-25000" dirty="0">
              <a:solidFill>
                <a:schemeClr val="bg1"/>
              </a:solidFill>
            </a:endParaRPr>
          </a:p>
        </p:txBody>
      </p:sp>
      <p:sp>
        <p:nvSpPr>
          <p:cNvPr id="4"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5" name="Group 24"/>
          <p:cNvGrpSpPr/>
          <p:nvPr/>
        </p:nvGrpSpPr>
        <p:grpSpPr>
          <a:xfrm>
            <a:off x="76200" y="1524000"/>
            <a:ext cx="3171700" cy="2131853"/>
            <a:chOff x="33453" y="1393686"/>
            <a:chExt cx="3171700" cy="2131853"/>
          </a:xfrm>
        </p:grpSpPr>
        <p:pic>
          <p:nvPicPr>
            <p:cNvPr id="27" name="Picture 2" descr="C:\Users\xuxc\Downloads\The internal oxidation\Nb-1Zr subelement reaction\NBZR-UR2.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25" r="19405" b="8614"/>
            <a:stretch/>
          </p:blipFill>
          <p:spPr bwMode="auto">
            <a:xfrm>
              <a:off x="33453" y="1393686"/>
              <a:ext cx="2123470" cy="2131853"/>
            </a:xfrm>
            <a:prstGeom prst="rect">
              <a:avLst/>
            </a:prstGeom>
            <a:noFill/>
            <a:extLst>
              <a:ext uri="{909E8E84-426E-40DD-AFC4-6F175D3DCCD1}">
                <a14:hiddenFill xmlns:a14="http://schemas.microsoft.com/office/drawing/2010/main">
                  <a:solidFill>
                    <a:srgbClr val="FFFFFF"/>
                  </a:solidFill>
                </a14:hiddenFill>
              </a:ext>
            </a:extLst>
          </p:spPr>
        </p:pic>
        <p:sp>
          <p:nvSpPr>
            <p:cNvPr id="28" name="Straight Arrow Connector 41"/>
            <p:cNvSpPr>
              <a:spLocks noChangeShapeType="1"/>
            </p:cNvSpPr>
            <p:nvPr/>
          </p:nvSpPr>
          <p:spPr bwMode="auto">
            <a:xfrm flipH="1">
              <a:off x="1905000" y="1593816"/>
              <a:ext cx="337542" cy="45719"/>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Text Box 4"/>
            <p:cNvSpPr txBox="1">
              <a:spLocks noChangeArrowheads="1"/>
            </p:cNvSpPr>
            <p:nvPr/>
          </p:nvSpPr>
          <p:spPr bwMode="auto">
            <a:xfrm>
              <a:off x="2252161" y="1512125"/>
              <a:ext cx="952992" cy="18421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Cu stabilizer</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Straight Arrow Connector 45"/>
            <p:cNvSpPr>
              <a:spLocks noChangeShapeType="1"/>
            </p:cNvSpPr>
            <p:nvPr/>
          </p:nvSpPr>
          <p:spPr bwMode="auto">
            <a:xfrm flipH="1" flipV="1">
              <a:off x="1905000" y="2151398"/>
              <a:ext cx="348944" cy="101009"/>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 Box 8"/>
            <p:cNvSpPr txBox="1">
              <a:spLocks noChangeArrowheads="1"/>
            </p:cNvSpPr>
            <p:nvPr/>
          </p:nvSpPr>
          <p:spPr bwMode="auto">
            <a:xfrm>
              <a:off x="2229694" y="2151398"/>
              <a:ext cx="909968" cy="18361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9144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Nb-1 at.%</a:t>
              </a:r>
              <a:r>
                <a:rPr kumimoji="0" lang="en-US" altLang="en-US" sz="1200" b="1"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Zr</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33" name="Straight Arrow Connector 47"/>
            <p:cNvSpPr>
              <a:spLocks noChangeShapeType="1"/>
            </p:cNvSpPr>
            <p:nvPr/>
          </p:nvSpPr>
          <p:spPr bwMode="auto">
            <a:xfrm flipH="1" flipV="1">
              <a:off x="1791287" y="2513529"/>
              <a:ext cx="492760" cy="77408"/>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 Box 10"/>
            <p:cNvSpPr txBox="1">
              <a:spLocks noChangeArrowheads="1"/>
            </p:cNvSpPr>
            <p:nvPr/>
          </p:nvSpPr>
          <p:spPr bwMode="auto">
            <a:xfrm>
              <a:off x="2319753" y="2513530"/>
              <a:ext cx="260932" cy="18351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Cu </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35" name="Straight Arrow Connector 49"/>
            <p:cNvSpPr>
              <a:spLocks noChangeShapeType="1"/>
            </p:cNvSpPr>
            <p:nvPr/>
          </p:nvSpPr>
          <p:spPr bwMode="auto">
            <a:xfrm flipH="1" flipV="1">
              <a:off x="1371599" y="2697046"/>
              <a:ext cx="870943" cy="238822"/>
            </a:xfrm>
            <a:prstGeom prst="straightConnector1">
              <a:avLst/>
            </a:prstGeom>
            <a:noFill/>
            <a:ln w="19050">
              <a:solidFill>
                <a:srgbClr val="0070C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Text Box 12"/>
            <p:cNvSpPr txBox="1">
              <a:spLocks noChangeArrowheads="1"/>
            </p:cNvSpPr>
            <p:nvPr/>
          </p:nvSpPr>
          <p:spPr bwMode="auto">
            <a:xfrm>
              <a:off x="2254345" y="2869864"/>
              <a:ext cx="641255" cy="20336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Sn core</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41" name="Group 40"/>
          <p:cNvGrpSpPr/>
          <p:nvPr/>
        </p:nvGrpSpPr>
        <p:grpSpPr>
          <a:xfrm>
            <a:off x="43300" y="4191000"/>
            <a:ext cx="3200400" cy="2514516"/>
            <a:chOff x="2227791" y="835786"/>
            <a:chExt cx="3200400" cy="2514516"/>
          </a:xfrm>
        </p:grpSpPr>
        <p:grpSp>
          <p:nvGrpSpPr>
            <p:cNvPr id="42" name="Group 41"/>
            <p:cNvGrpSpPr/>
            <p:nvPr/>
          </p:nvGrpSpPr>
          <p:grpSpPr>
            <a:xfrm>
              <a:off x="2227791" y="835786"/>
              <a:ext cx="3200400" cy="2514516"/>
              <a:chOff x="5923153" y="3005103"/>
              <a:chExt cx="3200400" cy="2514516"/>
            </a:xfrm>
          </p:grpSpPr>
          <p:pic>
            <p:nvPicPr>
              <p:cNvPr id="44" name="Picture 2" descr="C:\Users\xuxc\Downloads\TEM\NZE-700x55h\NZE-700x55h_007_16.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40" b="16563"/>
              <a:stretch/>
            </p:blipFill>
            <p:spPr bwMode="auto">
              <a:xfrm>
                <a:off x="5923153" y="3005103"/>
                <a:ext cx="3200400" cy="251451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7322630" y="3375173"/>
                <a:ext cx="1628076" cy="1600866"/>
                <a:chOff x="7030713" y="3549156"/>
                <a:chExt cx="1628076" cy="1600866"/>
              </a:xfrm>
            </p:grpSpPr>
            <p:sp>
              <p:nvSpPr>
                <p:cNvPr id="46" name="Rectangle 45"/>
                <p:cNvSpPr/>
                <p:nvPr/>
              </p:nvSpPr>
              <p:spPr>
                <a:xfrm>
                  <a:off x="7231436" y="4626802"/>
                  <a:ext cx="1427353" cy="523220"/>
                </a:xfrm>
                <a:prstGeom prst="rect">
                  <a:avLst/>
                </a:prstGeom>
              </p:spPr>
              <p:txBody>
                <a:bodyPr wrap="square">
                  <a:spAutoFit/>
                </a:bodyPr>
                <a:lstStyle/>
                <a:p>
                  <a:r>
                    <a:rPr lang="en-US" altLang="en-US" sz="1400" b="1" dirty="0" smtClean="0">
                      <a:solidFill>
                        <a:schemeClr val="bg1"/>
                      </a:solidFill>
                      <a:latin typeface="Times New Roman" panose="02020603050405020304" pitchFamily="18" charset="0"/>
                      <a:cs typeface="Times New Roman" panose="02020603050405020304" pitchFamily="18" charset="0"/>
                    </a:rPr>
                    <a:t>Inter-granular ZrO</a:t>
                  </a:r>
                  <a:r>
                    <a:rPr lang="en-US" altLang="en-US" sz="1400" b="1" baseline="-25000" dirty="0" smtClean="0">
                      <a:solidFill>
                        <a:schemeClr val="bg1"/>
                      </a:solidFill>
                      <a:latin typeface="Times New Roman" panose="02020603050405020304" pitchFamily="18" charset="0"/>
                      <a:cs typeface="Times New Roman" panose="02020603050405020304" pitchFamily="18" charset="0"/>
                    </a:rPr>
                    <a:t>2</a:t>
                  </a:r>
                  <a:r>
                    <a:rPr lang="en-US" altLang="en-US" sz="1400" b="1" dirty="0" smtClean="0">
                      <a:solidFill>
                        <a:schemeClr val="bg1"/>
                      </a:solidFill>
                      <a:latin typeface="Times New Roman" panose="02020603050405020304" pitchFamily="18" charset="0"/>
                      <a:cs typeface="Times New Roman" panose="02020603050405020304" pitchFamily="18" charset="0"/>
                    </a:rPr>
                    <a:t> particles</a:t>
                  </a:r>
                  <a:endParaRPr lang="en-US" altLang="en-US" sz="1400" b="1" dirty="0">
                    <a:solidFill>
                      <a:schemeClr val="bg1"/>
                    </a:solidFill>
                    <a:latin typeface="Times New Roman" panose="02020603050405020304" pitchFamily="18" charset="0"/>
                    <a:cs typeface="Times New Roman" panose="02020603050405020304" pitchFamily="18" charset="0"/>
                  </a:endParaRPr>
                </a:p>
              </p:txBody>
            </p:sp>
            <p:cxnSp>
              <p:nvCxnSpPr>
                <p:cNvPr id="47" name="Straight Arrow Connector 46"/>
                <p:cNvCxnSpPr/>
                <p:nvPr/>
              </p:nvCxnSpPr>
              <p:spPr>
                <a:xfrm flipH="1" flipV="1">
                  <a:off x="7268667" y="3549156"/>
                  <a:ext cx="311182" cy="2110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7030713" y="4229480"/>
                  <a:ext cx="401446" cy="44463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sp>
          <p:nvSpPr>
            <p:cNvPr id="43" name="Rectangle 42"/>
            <p:cNvSpPr/>
            <p:nvPr/>
          </p:nvSpPr>
          <p:spPr>
            <a:xfrm>
              <a:off x="4028359" y="1371600"/>
              <a:ext cx="1360575" cy="523220"/>
            </a:xfrm>
            <a:prstGeom prst="rect">
              <a:avLst/>
            </a:prstGeom>
          </p:spPr>
          <p:txBody>
            <a:bodyPr wrap="square">
              <a:spAutoFit/>
            </a:bodyPr>
            <a:lstStyle/>
            <a:p>
              <a:r>
                <a:rPr lang="en-US" altLang="en-US" sz="1400" b="1" dirty="0" smtClean="0">
                  <a:solidFill>
                    <a:schemeClr val="bg1"/>
                  </a:solidFill>
                  <a:latin typeface="Times New Roman" panose="02020603050405020304" pitchFamily="18" charset="0"/>
                  <a:cs typeface="Times New Roman" panose="02020603050405020304" pitchFamily="18" charset="0"/>
                </a:rPr>
                <a:t>Intra-granular ZrO</a:t>
              </a:r>
              <a:r>
                <a:rPr lang="en-US" altLang="en-US" sz="1400" b="1" baseline="-25000" dirty="0" smtClean="0">
                  <a:solidFill>
                    <a:schemeClr val="bg1"/>
                  </a:solidFill>
                  <a:latin typeface="Times New Roman" panose="02020603050405020304" pitchFamily="18" charset="0"/>
                  <a:cs typeface="Times New Roman" panose="02020603050405020304" pitchFamily="18" charset="0"/>
                </a:rPr>
                <a:t>2</a:t>
              </a:r>
              <a:r>
                <a:rPr lang="en-US" altLang="en-US" sz="1400" b="1" dirty="0" smtClean="0">
                  <a:solidFill>
                    <a:schemeClr val="bg1"/>
                  </a:solidFill>
                  <a:latin typeface="Times New Roman" panose="02020603050405020304" pitchFamily="18" charset="0"/>
                  <a:cs typeface="Times New Roman" panose="02020603050405020304" pitchFamily="18" charset="0"/>
                </a:rPr>
                <a:t> particles</a:t>
              </a:r>
              <a:endParaRPr lang="en-US" altLang="en-US" sz="1400" b="1" dirty="0">
                <a:solidFill>
                  <a:schemeClr val="bg1"/>
                </a:solidFill>
                <a:latin typeface="Times New Roman" panose="02020603050405020304" pitchFamily="18" charset="0"/>
                <a:cs typeface="Times New Roman" panose="02020603050405020304" pitchFamily="18" charset="0"/>
              </a:endParaRPr>
            </a:p>
          </p:txBody>
        </p:sp>
      </p:grpSp>
      <p:sp>
        <p:nvSpPr>
          <p:cNvPr id="61" name="Rectangle 60"/>
          <p:cNvSpPr/>
          <p:nvPr/>
        </p:nvSpPr>
        <p:spPr>
          <a:xfrm>
            <a:off x="3530022" y="2667000"/>
            <a:ext cx="2232478" cy="1323439"/>
          </a:xfrm>
          <a:prstGeom prst="rect">
            <a:avLst/>
          </a:prstGeom>
        </p:spPr>
        <p:txBody>
          <a:bodyPr wrap="square">
            <a:spAutoFit/>
          </a:bodyPr>
          <a:lstStyle/>
          <a:p>
            <a:r>
              <a:rPr lang="en-US" altLang="en-US" sz="1600" b="1" dirty="0" smtClean="0">
                <a:latin typeface="Calibri" pitchFamily="34" charset="0"/>
                <a:cs typeface="Calibri" pitchFamily="34" charset="0"/>
              </a:rPr>
              <a:t>During heat treatment:</a:t>
            </a:r>
          </a:p>
          <a:p>
            <a:pPr marL="285750" indent="-285750">
              <a:buFont typeface="Wingdings" panose="05000000000000000000" pitchFamily="2" charset="2"/>
              <a:buChar char="Ø"/>
            </a:pPr>
            <a:r>
              <a:rPr lang="en-US" altLang="en-US" sz="1600" b="1" dirty="0" smtClean="0">
                <a:latin typeface="Calibri" pitchFamily="34" charset="0"/>
                <a:cs typeface="Calibri" pitchFamily="34" charset="0"/>
              </a:rPr>
              <a:t>Pure </a:t>
            </a:r>
            <a:r>
              <a:rPr lang="en-US" altLang="en-US" sz="1600" b="1" dirty="0" err="1" smtClean="0">
                <a:latin typeface="Calibri" pitchFamily="34" charset="0"/>
                <a:cs typeface="Calibri" pitchFamily="34" charset="0"/>
              </a:rPr>
              <a:t>Ar</a:t>
            </a:r>
            <a:r>
              <a:rPr lang="en-US" altLang="en-US" sz="1600" b="1" dirty="0" smtClean="0">
                <a:latin typeface="Calibri" pitchFamily="34" charset="0"/>
                <a:cs typeface="Calibri" pitchFamily="34" charset="0"/>
              </a:rPr>
              <a:t> atmosphere:  no oxygen supply</a:t>
            </a:r>
          </a:p>
          <a:p>
            <a:pPr marL="285750" indent="-285750">
              <a:buFont typeface="Wingdings" panose="05000000000000000000" pitchFamily="2" charset="2"/>
              <a:buChar char="Ø"/>
            </a:pPr>
            <a:r>
              <a:rPr lang="en-US" altLang="en-US" sz="1600" b="1" dirty="0" err="1" smtClean="0">
                <a:latin typeface="Calibri" pitchFamily="34" charset="0"/>
                <a:cs typeface="Calibri" pitchFamily="34" charset="0"/>
              </a:rPr>
              <a:t>Ar</a:t>
            </a:r>
            <a:r>
              <a:rPr lang="en-US" altLang="en-US" sz="1600" b="1" dirty="0" smtClean="0">
                <a:latin typeface="Calibri" pitchFamily="34" charset="0"/>
                <a:cs typeface="Calibri" pitchFamily="34" charset="0"/>
              </a:rPr>
              <a:t>-O mixture:  sufficient O supply</a:t>
            </a:r>
            <a:endParaRPr lang="en-US" altLang="en-US" sz="1600" b="1" dirty="0">
              <a:latin typeface="Calibri" pitchFamily="34" charset="0"/>
              <a:cs typeface="Calibri" pitchFamily="34" charset="0"/>
            </a:endParaRPr>
          </a:p>
        </p:txBody>
      </p:sp>
      <p:sp>
        <p:nvSpPr>
          <p:cNvPr id="39" name="Rectangle 38"/>
          <p:cNvSpPr/>
          <p:nvPr/>
        </p:nvSpPr>
        <p:spPr>
          <a:xfrm>
            <a:off x="3759397" y="1524000"/>
            <a:ext cx="1803203" cy="1077218"/>
          </a:xfrm>
          <a:prstGeom prst="rect">
            <a:avLst/>
          </a:prstGeom>
        </p:spPr>
        <p:txBody>
          <a:bodyPr wrap="square">
            <a:spAutoFit/>
          </a:bodyPr>
          <a:lstStyle/>
          <a:p>
            <a:r>
              <a:rPr lang="en-US" altLang="en-US" sz="1600" b="1" dirty="0" smtClean="0">
                <a:latin typeface="Calibri" pitchFamily="34" charset="0"/>
                <a:cs typeface="Calibri" pitchFamily="34" charset="0"/>
              </a:rPr>
              <a:t>First, etch off the outside Cu to expose Nb-1Zr to the atmosphere.</a:t>
            </a:r>
            <a:endParaRPr lang="en-US" altLang="en-US" sz="1600" b="1" dirty="0">
              <a:latin typeface="Calibri" pitchFamily="34" charset="0"/>
              <a:cs typeface="Calibri" pitchFamily="34" charset="0"/>
            </a:endParaRPr>
          </a:p>
        </p:txBody>
      </p:sp>
      <p:sp>
        <p:nvSpPr>
          <p:cNvPr id="49" name="Rectangle 48"/>
          <p:cNvSpPr/>
          <p:nvPr/>
        </p:nvSpPr>
        <p:spPr>
          <a:xfrm>
            <a:off x="6363319" y="3980456"/>
            <a:ext cx="2812659" cy="2015936"/>
          </a:xfrm>
          <a:prstGeom prst="rect">
            <a:avLst/>
          </a:prstGeom>
        </p:spPr>
        <p:txBody>
          <a:bodyPr wrap="square">
            <a:spAutoFit/>
          </a:bodyPr>
          <a:lstStyle/>
          <a:p>
            <a:pPr>
              <a:spcAft>
                <a:spcPts val="600"/>
              </a:spcAft>
            </a:pPr>
            <a:r>
              <a:rPr lang="en-US" sz="1600" dirty="0" smtClean="0"/>
              <a:t>How do ZrO</a:t>
            </a:r>
            <a:r>
              <a:rPr lang="en-US" sz="1600" baseline="-25000" dirty="0" smtClean="0"/>
              <a:t>2</a:t>
            </a:r>
            <a:r>
              <a:rPr lang="en-US" sz="1600" dirty="0" smtClean="0"/>
              <a:t> particles refine Nb</a:t>
            </a:r>
            <a:r>
              <a:rPr lang="en-US" sz="1600" baseline="-25000" dirty="0" smtClean="0"/>
              <a:t>3</a:t>
            </a:r>
            <a:r>
              <a:rPr lang="en-US" sz="1600" dirty="0" smtClean="0"/>
              <a:t>Sn grain size?</a:t>
            </a:r>
          </a:p>
          <a:p>
            <a:pPr marL="285750" indent="-285750">
              <a:buFont typeface="Wingdings" panose="05000000000000000000" pitchFamily="2" charset="2"/>
              <a:buChar char="Ø"/>
            </a:pPr>
            <a:r>
              <a:rPr lang="en-US" sz="1600" b="1" dirty="0" smtClean="0"/>
              <a:t>Impede Grains coarsening: </a:t>
            </a:r>
            <a:r>
              <a:rPr lang="en-US" sz="1400" dirty="0" smtClean="0"/>
              <a:t>distinct gradients in grain size.</a:t>
            </a:r>
          </a:p>
          <a:p>
            <a:pPr marL="285750" indent="-285750">
              <a:buFont typeface="Wingdings" panose="05000000000000000000" pitchFamily="2" charset="2"/>
              <a:buChar char="Ø"/>
            </a:pPr>
            <a:r>
              <a:rPr lang="en-US" sz="1600" b="1" dirty="0" smtClean="0"/>
              <a:t>Be nucleation centers: </a:t>
            </a:r>
            <a:r>
              <a:rPr lang="en-US" sz="1400" dirty="0" smtClean="0"/>
              <a:t>newly-formed grains in the internal oxidation samples are smaller.</a:t>
            </a:r>
            <a:endParaRPr lang="en-US" sz="1400" dirty="0"/>
          </a:p>
        </p:txBody>
      </p:sp>
      <p:sp>
        <p:nvSpPr>
          <p:cNvPr id="50" name="Rectangle 49"/>
          <p:cNvSpPr/>
          <p:nvPr/>
        </p:nvSpPr>
        <p:spPr>
          <a:xfrm>
            <a:off x="84786" y="3713440"/>
            <a:ext cx="3191890" cy="276999"/>
          </a:xfrm>
          <a:prstGeom prst="rect">
            <a:avLst/>
          </a:prstGeom>
        </p:spPr>
        <p:txBody>
          <a:bodyPr wrap="square">
            <a:spAutoFit/>
          </a:bodyPr>
          <a:lstStyle/>
          <a:p>
            <a:r>
              <a:rPr lang="en-US" sz="1200" dirty="0" smtClean="0"/>
              <a:t>X. Xu et al., Appl. Phys. </a:t>
            </a:r>
            <a:r>
              <a:rPr lang="en-US" sz="1200" dirty="0" err="1" smtClean="0"/>
              <a:t>lett</a:t>
            </a:r>
            <a:r>
              <a:rPr lang="en-US" sz="1200" dirty="0" smtClean="0"/>
              <a:t>. </a:t>
            </a:r>
            <a:r>
              <a:rPr lang="en-US" sz="1200" b="1" dirty="0" smtClean="0"/>
              <a:t>104</a:t>
            </a:r>
            <a:r>
              <a:rPr lang="en-US" sz="1200" dirty="0" smtClean="0"/>
              <a:t>, 082602 </a:t>
            </a:r>
            <a:r>
              <a:rPr lang="en-US" sz="1200" dirty="0"/>
              <a:t>(</a:t>
            </a:r>
            <a:r>
              <a:rPr lang="en-US" sz="1200" dirty="0" smtClean="0"/>
              <a:t>2014)</a:t>
            </a:r>
            <a:endParaRPr lang="en-US" sz="1200" dirty="0"/>
          </a:p>
        </p:txBody>
      </p:sp>
      <p:grpSp>
        <p:nvGrpSpPr>
          <p:cNvPr id="22" name="Group 21"/>
          <p:cNvGrpSpPr/>
          <p:nvPr/>
        </p:nvGrpSpPr>
        <p:grpSpPr>
          <a:xfrm>
            <a:off x="5865577" y="707130"/>
            <a:ext cx="3257403" cy="3796212"/>
            <a:chOff x="5865577" y="707130"/>
            <a:chExt cx="3257403" cy="3796212"/>
          </a:xfrm>
        </p:grpSpPr>
        <p:grpSp>
          <p:nvGrpSpPr>
            <p:cNvPr id="12" name="Group 11"/>
            <p:cNvGrpSpPr/>
            <p:nvPr/>
          </p:nvGrpSpPr>
          <p:grpSpPr>
            <a:xfrm>
              <a:off x="5865577" y="707130"/>
              <a:ext cx="3257403" cy="3796212"/>
              <a:chOff x="5865577" y="707130"/>
              <a:chExt cx="3257403" cy="3796212"/>
            </a:xfrm>
          </p:grpSpPr>
          <p:grpSp>
            <p:nvGrpSpPr>
              <p:cNvPr id="9" name="Group 8"/>
              <p:cNvGrpSpPr/>
              <p:nvPr/>
            </p:nvGrpSpPr>
            <p:grpSpPr>
              <a:xfrm>
                <a:off x="5865577" y="707130"/>
                <a:ext cx="3257403" cy="3796212"/>
                <a:chOff x="5865577" y="707130"/>
                <a:chExt cx="3257403" cy="3796212"/>
              </a:xfrm>
            </p:grpSpPr>
            <p:pic>
              <p:nvPicPr>
                <p:cNvPr id="11267" name="Picture 3" descr="C:\Users\xuxc\Downloads\The internal oxidation\Nb-1Zr subelement reaction\NZE7508h\etched\NZE75080.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591" r="20562" b="8518"/>
                <a:stretch/>
              </p:blipFill>
              <p:spPr bwMode="auto">
                <a:xfrm>
                  <a:off x="5886652" y="2648846"/>
                  <a:ext cx="3225818" cy="185449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xuxc\Downloads\The internal oxidation\Nb-1Zr subelement reaction\NZE7508h\unetched\NZUE7585.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87" t="41818" r="22078" b="8680"/>
                <a:stretch/>
              </p:blipFill>
              <p:spPr bwMode="auto">
                <a:xfrm>
                  <a:off x="5865577" y="707130"/>
                  <a:ext cx="3257403" cy="1924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34922" y="714549"/>
                  <a:ext cx="1577548" cy="246221"/>
                </a:xfrm>
                <a:prstGeom prst="rect">
                  <a:avLst/>
                </a:prstGeom>
                <a:solidFill>
                  <a:schemeClr val="bg1"/>
                </a:solidFill>
                <a:ln>
                  <a:noFill/>
                </a:ln>
              </p:spPr>
              <p:txBody>
                <a:bodyPr wrap="none" lIns="0" tIns="0" rIns="0" bIns="0" rtlCol="0">
                  <a:spAutoFit/>
                </a:bodyPr>
                <a:lstStyle/>
                <a:p>
                  <a:r>
                    <a:rPr lang="en-US" sz="1600" b="1" dirty="0" smtClean="0"/>
                    <a:t>Reacted in pure </a:t>
                  </a:r>
                  <a:r>
                    <a:rPr lang="en-US" sz="1600" b="1" dirty="0" err="1" smtClean="0"/>
                    <a:t>Ar</a:t>
                  </a:r>
                  <a:endParaRPr lang="en-US" sz="1600" b="1" dirty="0"/>
                </a:p>
              </p:txBody>
            </p:sp>
            <p:sp>
              <p:nvSpPr>
                <p:cNvPr id="60" name="TextBox 59"/>
                <p:cNvSpPr txBox="1"/>
                <p:nvPr/>
              </p:nvSpPr>
              <p:spPr>
                <a:xfrm>
                  <a:off x="7767804" y="2662077"/>
                  <a:ext cx="1337802" cy="246221"/>
                </a:xfrm>
                <a:prstGeom prst="rect">
                  <a:avLst/>
                </a:prstGeom>
                <a:solidFill>
                  <a:schemeClr val="bg1"/>
                </a:solidFill>
                <a:ln>
                  <a:noFill/>
                </a:ln>
              </p:spPr>
              <p:txBody>
                <a:bodyPr wrap="none" lIns="0" tIns="0" rIns="0" bIns="0" rtlCol="0">
                  <a:spAutoFit/>
                </a:bodyPr>
                <a:lstStyle/>
                <a:p>
                  <a:r>
                    <a:rPr lang="en-US" sz="1600" b="1" dirty="0" smtClean="0"/>
                    <a:t>Reacted in </a:t>
                  </a:r>
                  <a:r>
                    <a:rPr lang="en-US" sz="1600" b="1" dirty="0" err="1" smtClean="0"/>
                    <a:t>Ar</a:t>
                  </a:r>
                  <a:r>
                    <a:rPr lang="en-US" sz="1600" b="1" dirty="0" smtClean="0"/>
                    <a:t>-O</a:t>
                  </a:r>
                  <a:endParaRPr lang="en-US" sz="1600" b="1" dirty="0"/>
                </a:p>
              </p:txBody>
            </p:sp>
            <p:sp>
              <p:nvSpPr>
                <p:cNvPr id="37" name="TextBox 36"/>
                <p:cNvSpPr txBox="1"/>
                <p:nvPr/>
              </p:nvSpPr>
              <p:spPr>
                <a:xfrm>
                  <a:off x="5872075" y="712849"/>
                  <a:ext cx="538609" cy="246221"/>
                </a:xfrm>
                <a:prstGeom prst="rect">
                  <a:avLst/>
                </a:prstGeom>
                <a:solidFill>
                  <a:schemeClr val="bg1"/>
                </a:solidFill>
                <a:ln>
                  <a:noFill/>
                </a:ln>
              </p:spPr>
              <p:txBody>
                <a:bodyPr wrap="none" lIns="0" tIns="0" rIns="0" bIns="0" rtlCol="0">
                  <a:spAutoFit/>
                </a:bodyPr>
                <a:lstStyle/>
                <a:p>
                  <a:r>
                    <a:rPr lang="en-US" sz="1600" b="1" dirty="0" smtClean="0"/>
                    <a:t>750 °C</a:t>
                  </a:r>
                  <a:endParaRPr lang="en-US" sz="1600" b="1" dirty="0"/>
                </a:p>
              </p:txBody>
            </p:sp>
          </p:grpSp>
          <p:sp>
            <p:nvSpPr>
              <p:cNvPr id="51" name="TextBox 50"/>
              <p:cNvSpPr txBox="1"/>
              <p:nvPr/>
            </p:nvSpPr>
            <p:spPr>
              <a:xfrm>
                <a:off x="7830704" y="2194917"/>
                <a:ext cx="1084696" cy="430887"/>
              </a:xfrm>
              <a:prstGeom prst="rect">
                <a:avLst/>
              </a:prstGeom>
              <a:noFill/>
              <a:ln>
                <a:noFill/>
              </a:ln>
            </p:spPr>
            <p:txBody>
              <a:bodyPr wrap="square" lIns="0" tIns="0" rIns="0" bIns="0" rtlCol="0">
                <a:spAutoFit/>
              </a:bodyPr>
              <a:lstStyle/>
              <a:p>
                <a:r>
                  <a:rPr lang="en-US" sz="1400" b="1" dirty="0" smtClean="0">
                    <a:solidFill>
                      <a:schemeClr val="bg1"/>
                    </a:solidFill>
                  </a:rPr>
                  <a:t>Earlier-formed Nb</a:t>
                </a:r>
                <a:r>
                  <a:rPr lang="en-US" sz="1400" b="1" baseline="-25000" dirty="0" smtClean="0">
                    <a:solidFill>
                      <a:schemeClr val="bg1"/>
                    </a:solidFill>
                  </a:rPr>
                  <a:t>3</a:t>
                </a:r>
                <a:r>
                  <a:rPr lang="en-US" sz="1400" b="1" dirty="0" smtClean="0">
                    <a:solidFill>
                      <a:schemeClr val="bg1"/>
                    </a:solidFill>
                  </a:rPr>
                  <a:t>Sn grains</a:t>
                </a:r>
                <a:endParaRPr lang="en-US" sz="1400" b="1" dirty="0">
                  <a:solidFill>
                    <a:schemeClr val="bg1"/>
                  </a:solidFill>
                </a:endParaRPr>
              </a:p>
            </p:txBody>
          </p:sp>
          <p:cxnSp>
            <p:nvCxnSpPr>
              <p:cNvPr id="6" name="Straight Arrow Connector 5"/>
              <p:cNvCxnSpPr/>
              <p:nvPr/>
            </p:nvCxnSpPr>
            <p:spPr>
              <a:xfrm>
                <a:off x="8599852" y="2608359"/>
                <a:ext cx="315548" cy="436481"/>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578974" y="1845058"/>
                <a:ext cx="102452" cy="305637"/>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414865" y="2039034"/>
                <a:ext cx="1084696" cy="430887"/>
              </a:xfrm>
              <a:prstGeom prst="rect">
                <a:avLst/>
              </a:prstGeom>
              <a:noFill/>
              <a:ln>
                <a:noFill/>
              </a:ln>
            </p:spPr>
            <p:txBody>
              <a:bodyPr wrap="square" lIns="0" tIns="0" rIns="0" bIns="0" rtlCol="0">
                <a:spAutoFit/>
              </a:bodyPr>
              <a:lstStyle/>
              <a:p>
                <a:r>
                  <a:rPr lang="en-US" sz="1400" b="1" dirty="0">
                    <a:solidFill>
                      <a:schemeClr val="bg1"/>
                    </a:solidFill>
                  </a:rPr>
                  <a:t>Newly-formed Nb</a:t>
                </a:r>
                <a:r>
                  <a:rPr lang="en-US" sz="1400" b="1" baseline="-25000" dirty="0">
                    <a:solidFill>
                      <a:schemeClr val="bg1"/>
                    </a:solidFill>
                  </a:rPr>
                  <a:t>3</a:t>
                </a:r>
                <a:r>
                  <a:rPr lang="en-US" sz="1400" b="1" dirty="0">
                    <a:solidFill>
                      <a:schemeClr val="bg1"/>
                    </a:solidFill>
                  </a:rPr>
                  <a:t>Sn grains</a:t>
                </a:r>
              </a:p>
            </p:txBody>
          </p:sp>
          <p:cxnSp>
            <p:nvCxnSpPr>
              <p:cNvPr id="54" name="Straight Arrow Connector 53"/>
              <p:cNvCxnSpPr/>
              <p:nvPr/>
            </p:nvCxnSpPr>
            <p:spPr>
              <a:xfrm flipH="1">
                <a:off x="6248400" y="2480790"/>
                <a:ext cx="185098" cy="407548"/>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082581" y="2032744"/>
                <a:ext cx="280659" cy="85557"/>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5867400" y="2146756"/>
              <a:ext cx="254628" cy="215444"/>
            </a:xfrm>
            <a:prstGeom prst="rect">
              <a:avLst/>
            </a:prstGeom>
            <a:noFill/>
            <a:ln>
              <a:noFill/>
            </a:ln>
          </p:spPr>
          <p:txBody>
            <a:bodyPr wrap="square" lIns="0" tIns="0" rIns="0" bIns="0" rtlCol="0">
              <a:spAutoFit/>
            </a:bodyPr>
            <a:lstStyle/>
            <a:p>
              <a:r>
                <a:rPr lang="en-US" sz="1400" b="1" dirty="0" err="1" smtClean="0">
                  <a:solidFill>
                    <a:srgbClr val="00B0F0"/>
                  </a:solidFill>
                </a:rPr>
                <a:t>Nb</a:t>
              </a:r>
              <a:endParaRPr lang="en-US" sz="1400" b="1" dirty="0">
                <a:solidFill>
                  <a:srgbClr val="00B0F0"/>
                </a:solidFill>
              </a:endParaRPr>
            </a:p>
          </p:txBody>
        </p:sp>
        <p:cxnSp>
          <p:nvCxnSpPr>
            <p:cNvPr id="57" name="Straight Arrow Connector 56"/>
            <p:cNvCxnSpPr/>
            <p:nvPr/>
          </p:nvCxnSpPr>
          <p:spPr>
            <a:xfrm flipV="1">
              <a:off x="5929962" y="1776956"/>
              <a:ext cx="0" cy="369800"/>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961867" y="2437674"/>
              <a:ext cx="32847" cy="395997"/>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38" name="Picture 5" descr="Figure_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495"/>
          <a:stretch/>
        </p:blipFill>
        <p:spPr bwMode="auto">
          <a:xfrm>
            <a:off x="3204443" y="3990439"/>
            <a:ext cx="3009734" cy="230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58"/>
          <p:cNvSpPr/>
          <p:nvPr/>
        </p:nvSpPr>
        <p:spPr>
          <a:xfrm>
            <a:off x="13485" y="710625"/>
            <a:ext cx="5625315" cy="584775"/>
          </a:xfrm>
          <a:prstGeom prst="rect">
            <a:avLst/>
          </a:prstGeom>
        </p:spPr>
        <p:txBody>
          <a:bodyPr wrap="square">
            <a:spAutoFit/>
          </a:bodyPr>
          <a:lstStyle/>
          <a:p>
            <a:r>
              <a:rPr lang="en-US" altLang="en-US" sz="1600" b="1" dirty="0" smtClean="0">
                <a:latin typeface="Calibri" pitchFamily="34" charset="0"/>
                <a:cs typeface="Calibri" pitchFamily="34" charset="0"/>
              </a:rPr>
              <a:t>To find out if this internal oxidation method really works for Nb</a:t>
            </a:r>
            <a:r>
              <a:rPr lang="en-US" altLang="en-US" sz="1600" b="1" baseline="-25000" dirty="0" smtClean="0">
                <a:latin typeface="Calibri" pitchFamily="34" charset="0"/>
                <a:cs typeface="Calibri" pitchFamily="34" charset="0"/>
              </a:rPr>
              <a:t>3</a:t>
            </a:r>
            <a:r>
              <a:rPr lang="en-US" altLang="en-US" sz="1600" b="1" dirty="0" smtClean="0">
                <a:latin typeface="Calibri" pitchFamily="34" charset="0"/>
                <a:cs typeface="Calibri" pitchFamily="34" charset="0"/>
              </a:rPr>
              <a:t>Sn strands, we made an experimental monofilament:</a:t>
            </a:r>
            <a:endParaRPr lang="en-US" altLang="en-US" sz="1600" b="1" dirty="0">
              <a:latin typeface="Calibri" pitchFamily="34" charset="0"/>
              <a:cs typeface="Calibri" pitchFamily="34" charset="0"/>
            </a:endParaRPr>
          </a:p>
        </p:txBody>
      </p:sp>
      <p:sp>
        <p:nvSpPr>
          <p:cNvPr id="3" name="TextBox 2"/>
          <p:cNvSpPr txBox="1"/>
          <p:nvPr/>
        </p:nvSpPr>
        <p:spPr>
          <a:xfrm>
            <a:off x="84785" y="3980456"/>
            <a:ext cx="3097624" cy="369332"/>
          </a:xfrm>
          <a:prstGeom prst="rect">
            <a:avLst/>
          </a:prstGeom>
          <a:solidFill>
            <a:schemeClr val="bg1"/>
          </a:solidFill>
        </p:spPr>
        <p:txBody>
          <a:bodyPr wrap="square" rtlCol="0">
            <a:spAutoFit/>
          </a:bodyPr>
          <a:lstStyle/>
          <a:p>
            <a:r>
              <a:rPr lang="en-US" dirty="0" smtClean="0"/>
              <a:t>Note ZrO2 particles 10 nm OD</a:t>
            </a:r>
            <a:endParaRPr lang="en-US" dirty="0"/>
          </a:p>
        </p:txBody>
      </p:sp>
    </p:spTree>
    <p:extLst>
      <p:ext uri="{BB962C8B-B14F-4D97-AF65-F5344CB8AC3E}">
        <p14:creationId xmlns:p14="http://schemas.microsoft.com/office/powerpoint/2010/main" val="4014405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9" y="0"/>
            <a:ext cx="9144879" cy="685800"/>
          </a:xfrm>
        </p:spPr>
        <p:txBody>
          <a:bodyPr>
            <a:normAutofit fontScale="90000"/>
          </a:bodyPr>
          <a:lstStyle/>
          <a:p>
            <a:r>
              <a:rPr lang="en-US" sz="3600" b="1" dirty="0">
                <a:solidFill>
                  <a:schemeClr val="tx1"/>
                </a:solidFill>
              </a:rPr>
              <a:t>S</a:t>
            </a:r>
            <a:r>
              <a:rPr lang="en-US" sz="3600" b="1" dirty="0" smtClean="0">
                <a:solidFill>
                  <a:schemeClr val="tx1"/>
                </a:solidFill>
              </a:rPr>
              <a:t>upplying oxygen to </a:t>
            </a:r>
            <a:r>
              <a:rPr lang="en-US" sz="3600" b="1" dirty="0" err="1" smtClean="0">
                <a:solidFill>
                  <a:schemeClr val="tx1"/>
                </a:solidFill>
              </a:rPr>
              <a:t>Nb</a:t>
            </a:r>
            <a:r>
              <a:rPr lang="en-US" sz="3600" b="1" dirty="0" smtClean="0">
                <a:solidFill>
                  <a:schemeClr val="tx1"/>
                </a:solidFill>
              </a:rPr>
              <a:t>-Zr alloy in real strands</a:t>
            </a:r>
            <a:endParaRPr lang="en-US" sz="3600" b="1" i="1" baseline="-25000" dirty="0">
              <a:solidFill>
                <a:schemeClr val="tx1"/>
              </a:solidFill>
            </a:endParaRPr>
          </a:p>
        </p:txBody>
      </p:sp>
      <p:sp>
        <p:nvSpPr>
          <p:cNvPr id="58" name="Rectangle 57"/>
          <p:cNvSpPr/>
          <p:nvPr/>
        </p:nvSpPr>
        <p:spPr>
          <a:xfrm>
            <a:off x="2267295" y="685800"/>
            <a:ext cx="2685706" cy="830997"/>
          </a:xfrm>
          <a:prstGeom prst="rect">
            <a:avLst/>
          </a:prstGeom>
        </p:spPr>
        <p:txBody>
          <a:bodyPr wrap="square">
            <a:spAutoFit/>
          </a:bodyPr>
          <a:lstStyle/>
          <a:p>
            <a:r>
              <a:rPr lang="en-US" altLang="en-US" sz="1600" dirty="0" smtClean="0">
                <a:latin typeface="Calibri" pitchFamily="34" charset="0"/>
                <a:cs typeface="Calibri" pitchFamily="34" charset="0"/>
              </a:rPr>
              <a:t>The diffusion of O in Cu </a:t>
            </a:r>
            <a:r>
              <a:rPr lang="en-US" altLang="en-US" sz="1600" dirty="0">
                <a:latin typeface="Calibri" pitchFamily="34" charset="0"/>
                <a:cs typeface="Calibri" pitchFamily="34" charset="0"/>
              </a:rPr>
              <a:t>layer</a:t>
            </a:r>
            <a:r>
              <a:rPr lang="en-US" altLang="en-US" sz="1600" dirty="0" smtClean="0">
                <a:latin typeface="Calibri" pitchFamily="34" charset="0"/>
                <a:cs typeface="Calibri" pitchFamily="34" charset="0"/>
              </a:rPr>
              <a:t>: assuming </a:t>
            </a:r>
            <a:r>
              <a:rPr lang="en-US" altLang="en-US" sz="1600" dirty="0">
                <a:latin typeface="Calibri" pitchFamily="34" charset="0"/>
                <a:cs typeface="Calibri" pitchFamily="34" charset="0"/>
              </a:rPr>
              <a:t>C</a:t>
            </a:r>
            <a:r>
              <a:rPr lang="en-US" altLang="en-US" sz="1600" baseline="-25000" dirty="0">
                <a:latin typeface="Calibri" pitchFamily="34" charset="0"/>
                <a:cs typeface="Calibri" pitchFamily="34" charset="0"/>
              </a:rPr>
              <a:t>O</a:t>
            </a:r>
            <a:r>
              <a:rPr lang="en-US" altLang="en-US" sz="1600" dirty="0">
                <a:latin typeface="Calibri" pitchFamily="34" charset="0"/>
                <a:cs typeface="Calibri" pitchFamily="34" charset="0"/>
              </a:rPr>
              <a:t>(O) = C</a:t>
            </a:r>
            <a:r>
              <a:rPr lang="en-US" altLang="en-US" sz="1600" baseline="-25000" dirty="0">
                <a:latin typeface="Calibri" pitchFamily="34" charset="0"/>
                <a:cs typeface="Calibri" pitchFamily="34" charset="0"/>
              </a:rPr>
              <a:t>s</a:t>
            </a:r>
            <a:r>
              <a:rPr lang="en-US" altLang="en-US" sz="1600" dirty="0">
                <a:latin typeface="Calibri" pitchFamily="34" charset="0"/>
                <a:cs typeface="Calibri" pitchFamily="34" charset="0"/>
              </a:rPr>
              <a:t>, </a:t>
            </a:r>
            <a:r>
              <a:rPr lang="en-US" altLang="en-US" sz="1600" dirty="0" smtClean="0">
                <a:latin typeface="Calibri" pitchFamily="34" charset="0"/>
                <a:cs typeface="Calibri" pitchFamily="34" charset="0"/>
              </a:rPr>
              <a:t>C</a:t>
            </a:r>
            <a:r>
              <a:rPr lang="en-US" altLang="en-US" sz="1600" baseline="-25000" dirty="0" smtClean="0">
                <a:latin typeface="Calibri" pitchFamily="34" charset="0"/>
                <a:cs typeface="Calibri" pitchFamily="34" charset="0"/>
              </a:rPr>
              <a:t>O</a:t>
            </a:r>
            <a:r>
              <a:rPr lang="en-US" altLang="en-US" sz="1600" dirty="0" smtClean="0">
                <a:latin typeface="Calibri" pitchFamily="34" charset="0"/>
                <a:cs typeface="Calibri" pitchFamily="34" charset="0"/>
              </a:rPr>
              <a:t>(</a:t>
            </a:r>
            <a:r>
              <a:rPr lang="en-US" altLang="en-US" sz="1600" dirty="0" err="1" smtClean="0">
                <a:latin typeface="Calibri" pitchFamily="34" charset="0"/>
                <a:cs typeface="Calibri" pitchFamily="34" charset="0"/>
              </a:rPr>
              <a:t>Nb</a:t>
            </a:r>
            <a:r>
              <a:rPr lang="en-US" altLang="en-US" sz="1600" dirty="0" smtClean="0">
                <a:latin typeface="Calibri" pitchFamily="34" charset="0"/>
                <a:cs typeface="Calibri" pitchFamily="34" charset="0"/>
              </a:rPr>
              <a:t>) </a:t>
            </a:r>
            <a:r>
              <a:rPr lang="en-US" altLang="en-US" sz="1600" dirty="0">
                <a:latin typeface="Calibri" pitchFamily="34" charset="0"/>
                <a:cs typeface="Calibri" pitchFamily="34" charset="0"/>
              </a:rPr>
              <a:t>= </a:t>
            </a:r>
            <a:r>
              <a:rPr lang="en-US" altLang="en-US" sz="1600" dirty="0" smtClean="0">
                <a:latin typeface="Calibri" pitchFamily="34" charset="0"/>
                <a:cs typeface="Calibri" pitchFamily="34" charset="0"/>
              </a:rPr>
              <a:t>0.</a:t>
            </a:r>
            <a:endParaRPr lang="en-US" altLang="en-US" sz="1600" dirty="0">
              <a:latin typeface="Calibri" pitchFamily="34" charset="0"/>
              <a:cs typeface="Calibri" pitchFamily="34" charset="0"/>
            </a:endParaRPr>
          </a:p>
        </p:txBody>
      </p:sp>
      <p:graphicFrame>
        <p:nvGraphicFramePr>
          <p:cNvPr id="59" name="Table 58"/>
          <p:cNvGraphicFramePr>
            <a:graphicFrameLocks noGrp="1"/>
          </p:cNvGraphicFramePr>
          <p:nvPr>
            <p:extLst>
              <p:ext uri="{D42A27DB-BD31-4B8C-83A1-F6EECF244321}">
                <p14:modId xmlns:p14="http://schemas.microsoft.com/office/powerpoint/2010/main" val="1217258528"/>
              </p:ext>
            </p:extLst>
          </p:nvPr>
        </p:nvGraphicFramePr>
        <p:xfrm>
          <a:off x="2515303" y="3317175"/>
          <a:ext cx="1828097" cy="1219200"/>
        </p:xfrm>
        <a:graphic>
          <a:graphicData uri="http://schemas.openxmlformats.org/drawingml/2006/table">
            <a:tbl>
              <a:tblPr firstRow="1" bandRow="1">
                <a:tableStyleId>{5C22544A-7EE6-4342-B048-85BDC9FD1C3A}</a:tableStyleId>
              </a:tblPr>
              <a:tblGrid>
                <a:gridCol w="934186"/>
                <a:gridCol w="893911"/>
              </a:tblGrid>
              <a:tr h="2787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T, 600 °C</a:t>
                      </a:r>
                    </a:p>
                  </a:txBody>
                  <a:tcPr marT="0" marB="0"/>
                </a:tc>
                <a:tc>
                  <a:txBody>
                    <a:bodyPr/>
                    <a:lstStyle/>
                    <a:p>
                      <a:pPr algn="ctr"/>
                      <a:r>
                        <a:rPr lang="en-US" sz="1600" b="1" dirty="0" smtClean="0"/>
                        <a:t>O in Cu</a:t>
                      </a:r>
                      <a:endParaRPr lang="en-US" sz="1600" b="1" dirty="0"/>
                    </a:p>
                  </a:txBody>
                  <a:tcPr marT="0" marB="0"/>
                </a:tc>
              </a:tr>
              <a:tr h="214017">
                <a:tc>
                  <a:txBody>
                    <a:bodyPr/>
                    <a:lstStyle/>
                    <a:p>
                      <a:pPr algn="ctr"/>
                      <a:r>
                        <a:rPr lang="en-US" sz="1600" b="1" dirty="0" smtClean="0"/>
                        <a:t>D, </a:t>
                      </a:r>
                      <a:r>
                        <a:rPr lang="el-GR" sz="1600" b="1" dirty="0" smtClean="0"/>
                        <a:t>μ</a:t>
                      </a:r>
                      <a:r>
                        <a:rPr lang="en-US" sz="1600" b="1" dirty="0" smtClean="0"/>
                        <a:t>m</a:t>
                      </a:r>
                      <a:r>
                        <a:rPr lang="en-US" sz="1600" b="1" baseline="30000" dirty="0" smtClean="0"/>
                        <a:t>2</a:t>
                      </a:r>
                      <a:r>
                        <a:rPr lang="en-US" sz="1600" b="1" dirty="0" smtClean="0"/>
                        <a:t>/s </a:t>
                      </a:r>
                      <a:endParaRPr lang="en-US" sz="1600" b="1" dirty="0"/>
                    </a:p>
                  </a:txBody>
                  <a:tcPr marT="0" marB="0"/>
                </a:tc>
                <a:tc>
                  <a:txBody>
                    <a:bodyPr/>
                    <a:lstStyle/>
                    <a:p>
                      <a:pPr algn="ctr"/>
                      <a:r>
                        <a:rPr lang="en-US" sz="1600" b="1" dirty="0" smtClean="0"/>
                        <a:t>100</a:t>
                      </a:r>
                      <a:endParaRPr lang="en-US" sz="1600" b="1" baseline="30000" dirty="0"/>
                    </a:p>
                  </a:txBody>
                  <a:tcPr marT="0" marB="0"/>
                </a:tc>
              </a:tr>
              <a:tr h="214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err="1" smtClean="0"/>
                        <a:t>X</a:t>
                      </a:r>
                      <a:r>
                        <a:rPr lang="en-US" sz="1600" b="1" i="1" baseline="-25000" dirty="0" err="1" smtClean="0"/>
                        <a:t>s</a:t>
                      </a:r>
                      <a:r>
                        <a:rPr lang="en-US" sz="1600" b="1" dirty="0" smtClean="0"/>
                        <a:t>,</a:t>
                      </a:r>
                      <a:r>
                        <a:rPr lang="en-US" sz="1600" b="1" baseline="0" dirty="0" smtClean="0"/>
                        <a:t> at.%</a:t>
                      </a:r>
                      <a:endParaRPr lang="en-US" sz="1600" b="1" dirty="0" smtClean="0"/>
                    </a:p>
                  </a:txBody>
                  <a:tcPr marT="0" marB="0"/>
                </a:tc>
                <a:tc>
                  <a:txBody>
                    <a:bodyPr/>
                    <a:lstStyle/>
                    <a:p>
                      <a:pPr algn="ctr"/>
                      <a:r>
                        <a:rPr lang="en-US" sz="1600" b="1" baseline="0" dirty="0" smtClean="0"/>
                        <a:t>10</a:t>
                      </a:r>
                      <a:r>
                        <a:rPr lang="en-US" sz="1600" b="1" baseline="30000" dirty="0" smtClean="0"/>
                        <a:t>-5</a:t>
                      </a:r>
                      <a:endParaRPr lang="en-US" sz="1600" b="1" baseline="30000" dirty="0"/>
                    </a:p>
                  </a:txBody>
                  <a:tcPr marT="0" marB="0"/>
                </a:tc>
              </a:tr>
            </a:tbl>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284212571"/>
              </p:ext>
            </p:extLst>
          </p:nvPr>
        </p:nvGraphicFramePr>
        <p:xfrm>
          <a:off x="2432164" y="2578925"/>
          <a:ext cx="2297186" cy="701268"/>
        </p:xfrm>
        <a:graphic>
          <a:graphicData uri="http://schemas.openxmlformats.org/presentationml/2006/ole">
            <mc:AlternateContent xmlns:mc="http://schemas.openxmlformats.org/markup-compatibility/2006">
              <mc:Choice xmlns:v="urn:schemas-microsoft-com:vml" Requires="v">
                <p:oleObj spid="_x0000_s6198" name="Equation" r:id="rId4" imgW="1257120" imgH="380880" progId="">
                  <p:embed/>
                </p:oleObj>
              </mc:Choice>
              <mc:Fallback>
                <p:oleObj name="Equation" r:id="rId4" imgW="1257120" imgH="3808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164" y="2578925"/>
                        <a:ext cx="2297186" cy="701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7" name="Picture 2" descr="C:\Users\xuxc\Downloads\The internal oxidation\Ellingham diagram.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53" t="30913" r="24079" b="30116"/>
          <a:stretch/>
        </p:blipFill>
        <p:spPr bwMode="auto">
          <a:xfrm>
            <a:off x="2836429" y="4612895"/>
            <a:ext cx="2581216" cy="2245105"/>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05"/>
          <p:cNvSpPr/>
          <p:nvPr/>
        </p:nvSpPr>
        <p:spPr>
          <a:xfrm>
            <a:off x="4931734" y="3170270"/>
            <a:ext cx="4136066" cy="92333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Oxide and </a:t>
            </a:r>
            <a:r>
              <a:rPr lang="en-US" dirty="0" err="1" smtClean="0">
                <a:latin typeface="Times New Roman" panose="02020603050405020304" pitchFamily="18" charset="0"/>
                <a:cs typeface="Times New Roman" panose="02020603050405020304" pitchFamily="18" charset="0"/>
              </a:rPr>
              <a:t>Nb-Zr</a:t>
            </a:r>
            <a:r>
              <a:rPr lang="en-US" dirty="0" smtClean="0">
                <a:latin typeface="Times New Roman" panose="02020603050405020304" pitchFamily="18" charset="0"/>
                <a:cs typeface="Times New Roman" panose="02020603050405020304" pitchFamily="18" charset="0"/>
              </a:rPr>
              <a:t> do not have to contact. As long as the atmosphere is connected, O can be transferred via atmosphere.</a:t>
            </a:r>
            <a:endParaRPr lang="en-US" dirty="0">
              <a:latin typeface="Times New Roman" panose="02020603050405020304" pitchFamily="18" charset="0"/>
              <a:cs typeface="Times New Roman" panose="02020603050405020304" pitchFamily="18" charset="0"/>
            </a:endParaRPr>
          </a:p>
        </p:txBody>
      </p:sp>
      <p:sp>
        <p:nvSpPr>
          <p:cNvPr id="119" name="Rectangle 118"/>
          <p:cNvSpPr/>
          <p:nvPr/>
        </p:nvSpPr>
        <p:spPr>
          <a:xfrm>
            <a:off x="-879" y="685800"/>
            <a:ext cx="2457207" cy="615553"/>
          </a:xfrm>
          <a:prstGeom prst="rect">
            <a:avLst/>
          </a:prstGeom>
        </p:spPr>
        <p:txBody>
          <a:bodyPr wrap="square">
            <a:spAutoFit/>
          </a:bodyPr>
          <a:lstStyle/>
          <a:p>
            <a:r>
              <a:rPr lang="en-US" altLang="en-US" sz="1700" dirty="0" smtClean="0">
                <a:latin typeface="Calibri" pitchFamily="34" charset="0"/>
                <a:cs typeface="Calibri" pitchFamily="34" charset="0"/>
              </a:rPr>
              <a:t>1. Supply O externally during heat treatment?</a:t>
            </a:r>
            <a:endParaRPr lang="en-US" altLang="en-US" sz="1700" dirty="0">
              <a:latin typeface="Calibri" pitchFamily="34" charset="0"/>
              <a:cs typeface="Calibri" pitchFamily="34" charset="0"/>
            </a:endParaRPr>
          </a:p>
        </p:txBody>
      </p:sp>
      <p:sp>
        <p:nvSpPr>
          <p:cNvPr id="126" name="Rectangle 125"/>
          <p:cNvSpPr/>
          <p:nvPr/>
        </p:nvSpPr>
        <p:spPr>
          <a:xfrm>
            <a:off x="106480" y="3484671"/>
            <a:ext cx="2255720" cy="615553"/>
          </a:xfrm>
          <a:prstGeom prst="rect">
            <a:avLst/>
          </a:prstGeom>
        </p:spPr>
        <p:txBody>
          <a:bodyPr wrap="square">
            <a:spAutoFit/>
          </a:bodyPr>
          <a:lstStyle/>
          <a:p>
            <a:r>
              <a:rPr lang="en-US" altLang="en-US" sz="1700" dirty="0" smtClean="0">
                <a:latin typeface="Calibri" pitchFamily="34" charset="0"/>
                <a:cs typeface="Calibri" pitchFamily="34" charset="0"/>
              </a:rPr>
              <a:t>Little O is absorbed by </a:t>
            </a:r>
            <a:r>
              <a:rPr lang="en-US" altLang="en-US" sz="1700" dirty="0" err="1" smtClean="0">
                <a:latin typeface="Calibri" pitchFamily="34" charset="0"/>
                <a:cs typeface="Calibri" pitchFamily="34" charset="0"/>
              </a:rPr>
              <a:t>Nb-Zr</a:t>
            </a:r>
            <a:r>
              <a:rPr lang="en-US" altLang="en-US" sz="1700" dirty="0" smtClean="0">
                <a:latin typeface="Calibri" pitchFamily="34" charset="0"/>
                <a:cs typeface="Calibri" pitchFamily="34" charset="0"/>
              </a:rPr>
              <a:t>.</a:t>
            </a:r>
            <a:endParaRPr lang="en-US" altLang="en-US" sz="1700" dirty="0">
              <a:latin typeface="Calibri" pitchFamily="34" charset="0"/>
              <a:cs typeface="Calibri" pitchFamily="34" charset="0"/>
            </a:endParaRPr>
          </a:p>
        </p:txBody>
      </p:sp>
      <p:grpSp>
        <p:nvGrpSpPr>
          <p:cNvPr id="4" name="Group 3"/>
          <p:cNvGrpSpPr/>
          <p:nvPr/>
        </p:nvGrpSpPr>
        <p:grpSpPr>
          <a:xfrm>
            <a:off x="76200" y="1313998"/>
            <a:ext cx="2141300" cy="2181031"/>
            <a:chOff x="76200" y="1313998"/>
            <a:chExt cx="2141300" cy="2181031"/>
          </a:xfrm>
        </p:grpSpPr>
        <p:pic>
          <p:nvPicPr>
            <p:cNvPr id="121" name="Picture 120"/>
            <p:cNvPicPr>
              <a:picLocks noChangeAspect="1"/>
            </p:cNvPicPr>
            <p:nvPr/>
          </p:nvPicPr>
          <p:blipFill rotWithShape="1">
            <a:blip r:embed="rId7" cstate="print">
              <a:extLst>
                <a:ext uri="{28A0092B-C50C-407E-A947-70E740481C1C}">
                  <a14:useLocalDpi xmlns:a14="http://schemas.microsoft.com/office/drawing/2010/main" val="0"/>
                </a:ext>
              </a:extLst>
            </a:blip>
            <a:srcRect l="60987" t="1966" r="19595" b="60675"/>
            <a:stretch/>
          </p:blipFill>
          <p:spPr bwMode="auto">
            <a:xfrm>
              <a:off x="76200" y="1313998"/>
              <a:ext cx="2141300" cy="2181031"/>
            </a:xfrm>
            <a:prstGeom prst="rect">
              <a:avLst/>
            </a:prstGeom>
            <a:noFill/>
            <a:ln>
              <a:noFill/>
            </a:ln>
            <a:extLst>
              <a:ext uri="{53640926-AAD7-44D8-BBD7-CCE9431645EC}">
                <a14:shadowObscured xmlns:a14="http://schemas.microsoft.com/office/drawing/2010/main"/>
              </a:ext>
            </a:extLst>
          </p:spPr>
        </p:pic>
        <p:sp>
          <p:nvSpPr>
            <p:cNvPr id="122" name="Text Box 10"/>
            <p:cNvSpPr txBox="1">
              <a:spLocks noChangeArrowheads="1"/>
            </p:cNvSpPr>
            <p:nvPr/>
          </p:nvSpPr>
          <p:spPr bwMode="auto">
            <a:xfrm>
              <a:off x="1928750" y="1363234"/>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solidFill>
                    <a:schemeClr val="bg1"/>
                  </a:solidFill>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solidFill>
                  <a:schemeClr val="bg1"/>
                </a:solidFill>
                <a:effectLst/>
                <a:latin typeface="Arial" pitchFamily="34" charset="0"/>
                <a:cs typeface="Arial" pitchFamily="34" charset="0"/>
              </a:endParaRPr>
            </a:p>
          </p:txBody>
        </p:sp>
        <p:sp>
          <p:nvSpPr>
            <p:cNvPr id="127" name="Text Box 10"/>
            <p:cNvSpPr txBox="1">
              <a:spLocks noChangeArrowheads="1"/>
            </p:cNvSpPr>
            <p:nvPr/>
          </p:nvSpPr>
          <p:spPr bwMode="auto">
            <a:xfrm>
              <a:off x="152400" y="3161681"/>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solidFill>
                    <a:schemeClr val="bg1"/>
                  </a:solidFill>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solidFill>
                  <a:schemeClr val="bg1"/>
                </a:solidFill>
                <a:effectLst/>
                <a:latin typeface="Arial" pitchFamily="34" charset="0"/>
                <a:cs typeface="Arial" pitchFamily="34" charset="0"/>
              </a:endParaRPr>
            </a:p>
          </p:txBody>
        </p:sp>
        <p:sp>
          <p:nvSpPr>
            <p:cNvPr id="128" name="Text Box 10"/>
            <p:cNvSpPr txBox="1">
              <a:spLocks noChangeArrowheads="1"/>
            </p:cNvSpPr>
            <p:nvPr/>
          </p:nvSpPr>
          <p:spPr bwMode="auto">
            <a:xfrm>
              <a:off x="1904297" y="3198764"/>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solidFill>
                    <a:schemeClr val="bg1"/>
                  </a:solidFill>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solidFill>
                  <a:schemeClr val="bg1"/>
                </a:solidFill>
                <a:effectLst/>
                <a:latin typeface="Arial" pitchFamily="34" charset="0"/>
                <a:cs typeface="Arial" pitchFamily="34" charset="0"/>
              </a:endParaRPr>
            </a:p>
          </p:txBody>
        </p:sp>
        <p:sp>
          <p:nvSpPr>
            <p:cNvPr id="129" name="Text Box 10"/>
            <p:cNvSpPr txBox="1">
              <a:spLocks noChangeArrowheads="1"/>
            </p:cNvSpPr>
            <p:nvPr/>
          </p:nvSpPr>
          <p:spPr bwMode="auto">
            <a:xfrm>
              <a:off x="152400" y="1363234"/>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solidFill>
                    <a:schemeClr val="bg1"/>
                  </a:solidFill>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31" name="Rectangle 130"/>
          <p:cNvSpPr/>
          <p:nvPr/>
        </p:nvSpPr>
        <p:spPr>
          <a:xfrm>
            <a:off x="-879" y="4251155"/>
            <a:ext cx="2608379" cy="1923604"/>
          </a:xfrm>
          <a:prstGeom prst="rect">
            <a:avLst/>
          </a:prstGeom>
        </p:spPr>
        <p:txBody>
          <a:bodyPr wrap="square">
            <a:spAutoFit/>
          </a:bodyPr>
          <a:lstStyle/>
          <a:p>
            <a:r>
              <a:rPr lang="en-US" altLang="en-US" sz="1700" dirty="0" smtClean="0">
                <a:latin typeface="Calibri" pitchFamily="34" charset="0"/>
                <a:cs typeface="Calibri" pitchFamily="34" charset="0"/>
              </a:rPr>
              <a:t>Oxide powders that can supply O to </a:t>
            </a:r>
            <a:r>
              <a:rPr lang="en-US" altLang="en-US" sz="1700" dirty="0" err="1" smtClean="0">
                <a:latin typeface="Calibri" pitchFamily="34" charset="0"/>
                <a:cs typeface="Calibri" pitchFamily="34" charset="0"/>
              </a:rPr>
              <a:t>Nb</a:t>
            </a:r>
            <a:r>
              <a:rPr lang="en-US" altLang="en-US" sz="1700" dirty="0">
                <a:latin typeface="Calibri" pitchFamily="34" charset="0"/>
                <a:cs typeface="Calibri" pitchFamily="34" charset="0"/>
              </a:rPr>
              <a:t>:</a:t>
            </a:r>
            <a:r>
              <a:rPr lang="en-US" altLang="en-US" sz="1700" dirty="0" smtClean="0">
                <a:latin typeface="Calibri" pitchFamily="34" charset="0"/>
                <a:cs typeface="Calibri" pitchFamily="34" charset="0"/>
              </a:rPr>
              <a:t> </a:t>
            </a:r>
          </a:p>
          <a:p>
            <a:r>
              <a:rPr lang="en-US" altLang="en-US" sz="1700" dirty="0" err="1" smtClean="0">
                <a:latin typeface="Calibri" pitchFamily="34" charset="0"/>
                <a:cs typeface="Calibri" pitchFamily="34" charset="0"/>
              </a:rPr>
              <a:t>CuO</a:t>
            </a:r>
            <a:r>
              <a:rPr lang="en-US" altLang="en-US" sz="1700" dirty="0" smtClean="0">
                <a:latin typeface="Calibri" pitchFamily="34" charset="0"/>
                <a:cs typeface="Calibri" pitchFamily="34" charset="0"/>
              </a:rPr>
              <a:t>, SnO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a:t>
            </a:r>
            <a:r>
              <a:rPr lang="en-US" altLang="en-US" sz="1700" dirty="0" err="1" smtClean="0">
                <a:latin typeface="Calibri" pitchFamily="34" charset="0"/>
                <a:cs typeface="Calibri" pitchFamily="34" charset="0"/>
              </a:rPr>
              <a:t>ZnO</a:t>
            </a:r>
            <a:r>
              <a:rPr lang="en-US" altLang="en-US" sz="1700" dirty="0" smtClean="0">
                <a:latin typeface="Calibri" pitchFamily="34" charset="0"/>
                <a:cs typeface="Calibri" pitchFamily="34" charset="0"/>
              </a:rPr>
              <a:t>, Nb</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O</a:t>
            </a:r>
            <a:r>
              <a:rPr lang="en-US" altLang="en-US" sz="1700" baseline="-25000" dirty="0" smtClean="0">
                <a:latin typeface="Calibri" pitchFamily="34" charset="0"/>
                <a:cs typeface="Calibri" pitchFamily="34" charset="0"/>
              </a:rPr>
              <a:t>5</a:t>
            </a:r>
            <a:r>
              <a:rPr lang="en-US" altLang="en-US" sz="1700" dirty="0" smtClean="0">
                <a:latin typeface="Calibri" pitchFamily="34" charset="0"/>
                <a:cs typeface="Calibri" pitchFamily="34" charset="0"/>
              </a:rPr>
              <a:t>.</a:t>
            </a:r>
          </a:p>
          <a:p>
            <a:endParaRPr lang="en-US" altLang="en-US" sz="1700" dirty="0">
              <a:latin typeface="Calibri" pitchFamily="34" charset="0"/>
              <a:cs typeface="Calibri" pitchFamily="34" charset="0"/>
            </a:endParaRPr>
          </a:p>
          <a:p>
            <a:r>
              <a:rPr lang="en-US" altLang="en-US" sz="1700" dirty="0" smtClean="0">
                <a:latin typeface="Calibri" pitchFamily="34" charset="0"/>
                <a:cs typeface="Calibri" pitchFamily="34" charset="0"/>
              </a:rPr>
              <a:t>Oxide </a:t>
            </a:r>
            <a:r>
              <a:rPr lang="en-US" altLang="en-US" sz="1700" dirty="0">
                <a:latin typeface="Calibri" pitchFamily="34" charset="0"/>
                <a:cs typeface="Calibri" pitchFamily="34" charset="0"/>
              </a:rPr>
              <a:t>powders </a:t>
            </a:r>
            <a:r>
              <a:rPr lang="en-US" altLang="en-US" sz="1700" dirty="0" smtClean="0">
                <a:latin typeface="Calibri" pitchFamily="34" charset="0"/>
                <a:cs typeface="Calibri" pitchFamily="34" charset="0"/>
              </a:rPr>
              <a:t>that cannot </a:t>
            </a:r>
            <a:r>
              <a:rPr lang="en-US" altLang="en-US" sz="1700" dirty="0">
                <a:latin typeface="Calibri" pitchFamily="34" charset="0"/>
                <a:cs typeface="Calibri" pitchFamily="34" charset="0"/>
              </a:rPr>
              <a:t>supply O to </a:t>
            </a:r>
            <a:r>
              <a:rPr lang="en-US" altLang="en-US" sz="1700" dirty="0" err="1" smtClean="0">
                <a:latin typeface="Calibri" pitchFamily="34" charset="0"/>
                <a:cs typeface="Calibri" pitchFamily="34" charset="0"/>
              </a:rPr>
              <a:t>Nb</a:t>
            </a:r>
            <a:r>
              <a:rPr lang="en-US" altLang="en-US" sz="1700" dirty="0" smtClean="0">
                <a:latin typeface="Calibri" pitchFamily="34" charset="0"/>
                <a:cs typeface="Calibri" pitchFamily="34" charset="0"/>
              </a:rPr>
              <a:t>: </a:t>
            </a:r>
          </a:p>
          <a:p>
            <a:r>
              <a:rPr lang="en-US" altLang="en-US" sz="1700" dirty="0" err="1" smtClean="0">
                <a:latin typeface="Calibri" pitchFamily="34" charset="0"/>
                <a:cs typeface="Calibri" pitchFamily="34" charset="0"/>
              </a:rPr>
              <a:t>NbO</a:t>
            </a:r>
            <a:r>
              <a:rPr lang="en-US" altLang="en-US" sz="1700" dirty="0" smtClean="0">
                <a:latin typeface="Calibri" pitchFamily="34" charset="0"/>
                <a:cs typeface="Calibri" pitchFamily="34" charset="0"/>
              </a:rPr>
              <a:t> or NbO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a:t>
            </a:r>
            <a:endParaRPr lang="en-US" altLang="en-US" sz="1700" dirty="0">
              <a:latin typeface="Calibri" pitchFamily="34" charset="0"/>
              <a:cs typeface="Calibri" pitchFamily="34" charset="0"/>
            </a:endParaRPr>
          </a:p>
        </p:txBody>
      </p:sp>
      <p:sp>
        <p:nvSpPr>
          <p:cNvPr id="6" name="Rectangle 5"/>
          <p:cNvSpPr/>
          <p:nvPr/>
        </p:nvSpPr>
        <p:spPr>
          <a:xfrm>
            <a:off x="5221118" y="728332"/>
            <a:ext cx="2551282" cy="2308324"/>
          </a:xfrm>
          <a:prstGeom prst="rect">
            <a:avLst/>
          </a:prstGeom>
        </p:spPr>
        <p:txBody>
          <a:bodyPr wrap="square">
            <a:spAutoFit/>
          </a:bodyPr>
          <a:lstStyle/>
          <a:p>
            <a:r>
              <a:rPr lang="en-US" sz="1600" b="1" dirty="0"/>
              <a:t>In this work we will use oxide powder as </a:t>
            </a:r>
            <a:r>
              <a:rPr lang="en-US" sz="1600" b="1" dirty="0" smtClean="0"/>
              <a:t>O </a:t>
            </a:r>
            <a:r>
              <a:rPr lang="en-US" sz="1600" b="1" dirty="0"/>
              <a:t>source, because powder </a:t>
            </a:r>
            <a:r>
              <a:rPr lang="en-US" sz="1600" b="1" dirty="0" smtClean="0"/>
              <a:t>possesses </a:t>
            </a:r>
            <a:r>
              <a:rPr lang="en-US" sz="1600" b="1" dirty="0"/>
              <a:t>good </a:t>
            </a:r>
            <a:r>
              <a:rPr lang="en-US" sz="1600" b="1" dirty="0" err="1" smtClean="0"/>
              <a:t>flowability</a:t>
            </a:r>
            <a:r>
              <a:rPr lang="en-US" sz="1600" b="1" dirty="0" smtClean="0"/>
              <a:t> during wire processing. </a:t>
            </a:r>
          </a:p>
          <a:p>
            <a:r>
              <a:rPr lang="en-US" sz="1600" b="1" dirty="0" smtClean="0"/>
              <a:t>The goal is to transfer </a:t>
            </a:r>
            <a:r>
              <a:rPr lang="en-US" sz="1600" b="1" dirty="0"/>
              <a:t>the </a:t>
            </a:r>
            <a:r>
              <a:rPr lang="en-US" sz="1600" b="1" dirty="0" smtClean="0"/>
              <a:t>O </a:t>
            </a:r>
            <a:r>
              <a:rPr lang="en-US" sz="1600" b="1" dirty="0"/>
              <a:t>from oxide powder to Nb1Zr during heat </a:t>
            </a:r>
            <a:r>
              <a:rPr lang="en-US" sz="1600" b="1" dirty="0" smtClean="0"/>
              <a:t>treatment</a:t>
            </a:r>
            <a:r>
              <a:rPr lang="en-US" sz="1600" b="1" dirty="0"/>
              <a:t>.</a:t>
            </a:r>
          </a:p>
        </p:txBody>
      </p:sp>
      <p:pic>
        <p:nvPicPr>
          <p:cNvPr id="4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555"/>
          <a:stretch/>
        </p:blipFill>
        <p:spPr bwMode="auto">
          <a:xfrm>
            <a:off x="5702227" y="4093600"/>
            <a:ext cx="3275969" cy="241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2836545" y="1306215"/>
            <a:ext cx="1354455" cy="1213514"/>
            <a:chOff x="2836545" y="1341840"/>
            <a:chExt cx="1354455" cy="1213514"/>
          </a:xfrm>
        </p:grpSpPr>
        <p:sp>
          <p:nvSpPr>
            <p:cNvPr id="39" name="Oval 38"/>
            <p:cNvSpPr>
              <a:spLocks noChangeAspect="1"/>
            </p:cNvSpPr>
            <p:nvPr/>
          </p:nvSpPr>
          <p:spPr>
            <a:xfrm>
              <a:off x="2916392" y="1370870"/>
              <a:ext cx="1184481" cy="118448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a:spLocks noChangeAspect="1"/>
            </p:cNvSpPr>
            <p:nvPr/>
          </p:nvSpPr>
          <p:spPr>
            <a:xfrm>
              <a:off x="3191032" y="1619897"/>
              <a:ext cx="659001" cy="6590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1" name="Rectangle 40"/>
            <p:cNvSpPr/>
            <p:nvPr/>
          </p:nvSpPr>
          <p:spPr>
            <a:xfrm>
              <a:off x="3290737" y="1341840"/>
              <a:ext cx="375424" cy="307777"/>
            </a:xfrm>
            <a:prstGeom prst="rect">
              <a:avLst/>
            </a:prstGeom>
          </p:spPr>
          <p:txBody>
            <a:bodyPr wrap="none">
              <a:spAutoFit/>
            </a:bodyPr>
            <a:lstStyle/>
            <a:p>
              <a:r>
                <a:rPr lang="en-US" sz="1400" kern="0" dirty="0" smtClean="0">
                  <a:solidFill>
                    <a:prstClr val="black"/>
                  </a:solidFill>
                </a:rPr>
                <a:t>Cu</a:t>
              </a:r>
              <a:endParaRPr lang="en-US" sz="1400" dirty="0"/>
            </a:p>
          </p:txBody>
        </p:sp>
        <p:sp>
          <p:nvSpPr>
            <p:cNvPr id="42" name="Rectangle 41"/>
            <p:cNvSpPr/>
            <p:nvPr/>
          </p:nvSpPr>
          <p:spPr>
            <a:xfrm>
              <a:off x="3358574" y="1939972"/>
              <a:ext cx="254827" cy="215444"/>
            </a:xfrm>
            <a:prstGeom prst="rect">
              <a:avLst/>
            </a:prstGeom>
          </p:spPr>
          <p:txBody>
            <a:bodyPr wrap="square" lIns="0" tIns="0" rIns="0" bIns="0">
              <a:spAutoFit/>
            </a:bodyPr>
            <a:lstStyle/>
            <a:p>
              <a:r>
                <a:rPr lang="en-US" sz="1400" dirty="0" err="1" smtClean="0"/>
                <a:t>Nb</a:t>
              </a:r>
              <a:endParaRPr lang="en-US" sz="1400" dirty="0"/>
            </a:p>
          </p:txBody>
        </p:sp>
        <p:cxnSp>
          <p:nvCxnSpPr>
            <p:cNvPr id="43" name="Straight Arrow Connector 42"/>
            <p:cNvCxnSpPr>
              <a:endCxn id="40" idx="7"/>
            </p:cNvCxnSpPr>
            <p:nvPr/>
          </p:nvCxnSpPr>
          <p:spPr>
            <a:xfrm flipV="1">
              <a:off x="3520534" y="1716408"/>
              <a:ext cx="232993" cy="23299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20534" y="1938768"/>
              <a:ext cx="541130" cy="2555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665410" y="1496999"/>
              <a:ext cx="274434" cy="307777"/>
            </a:xfrm>
            <a:prstGeom prst="rect">
              <a:avLst/>
            </a:prstGeom>
          </p:spPr>
          <p:txBody>
            <a:bodyPr wrap="none">
              <a:spAutoFit/>
            </a:bodyPr>
            <a:lstStyle/>
            <a:p>
              <a:r>
                <a:rPr lang="en-US" sz="1400" kern="0" dirty="0" err="1" smtClean="0">
                  <a:solidFill>
                    <a:prstClr val="black"/>
                  </a:solidFill>
                </a:rPr>
                <a:t>r</a:t>
              </a:r>
              <a:r>
                <a:rPr lang="en-US" sz="1400" kern="0" baseline="-25000" dirty="0" err="1" smtClean="0">
                  <a:solidFill>
                    <a:prstClr val="black"/>
                  </a:solidFill>
                </a:rPr>
                <a:t>i</a:t>
              </a:r>
              <a:endParaRPr lang="en-US" sz="1400" baseline="-25000" dirty="0"/>
            </a:p>
          </p:txBody>
        </p:sp>
        <p:sp>
          <p:nvSpPr>
            <p:cNvPr id="47" name="Rectangle 46"/>
            <p:cNvSpPr/>
            <p:nvPr/>
          </p:nvSpPr>
          <p:spPr>
            <a:xfrm>
              <a:off x="3771288" y="2087507"/>
              <a:ext cx="309700" cy="307777"/>
            </a:xfrm>
            <a:prstGeom prst="rect">
              <a:avLst/>
            </a:prstGeom>
          </p:spPr>
          <p:txBody>
            <a:bodyPr wrap="none">
              <a:spAutoFit/>
            </a:bodyPr>
            <a:lstStyle/>
            <a:p>
              <a:r>
                <a:rPr lang="en-US" sz="1400" kern="0" dirty="0" err="1" smtClean="0">
                  <a:solidFill>
                    <a:prstClr val="black"/>
                  </a:solidFill>
                </a:rPr>
                <a:t>r</a:t>
              </a:r>
              <a:r>
                <a:rPr lang="en-US" sz="1400" kern="0" baseline="-25000" dirty="0" err="1" smtClean="0">
                  <a:solidFill>
                    <a:prstClr val="black"/>
                  </a:solidFill>
                </a:rPr>
                <a:t>o</a:t>
              </a:r>
              <a:endParaRPr lang="en-US" sz="1400" baseline="-25000" dirty="0"/>
            </a:p>
          </p:txBody>
        </p:sp>
        <p:sp>
          <p:nvSpPr>
            <p:cNvPr id="48" name="Text Box 10"/>
            <p:cNvSpPr txBox="1">
              <a:spLocks noChangeArrowheads="1"/>
            </p:cNvSpPr>
            <p:nvPr/>
          </p:nvSpPr>
          <p:spPr bwMode="auto">
            <a:xfrm>
              <a:off x="3986150" y="1395133"/>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effectLst/>
                <a:latin typeface="Arial" pitchFamily="34" charset="0"/>
                <a:cs typeface="Arial" pitchFamily="34" charset="0"/>
              </a:endParaRPr>
            </a:p>
          </p:txBody>
        </p:sp>
        <p:sp>
          <p:nvSpPr>
            <p:cNvPr id="49" name="Text Box 10"/>
            <p:cNvSpPr txBox="1">
              <a:spLocks noChangeArrowheads="1"/>
            </p:cNvSpPr>
            <p:nvPr/>
          </p:nvSpPr>
          <p:spPr bwMode="auto">
            <a:xfrm>
              <a:off x="2836545" y="1370051"/>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effectLst/>
                <a:latin typeface="Arial" pitchFamily="34" charset="0"/>
                <a:cs typeface="Arial" pitchFamily="34" charset="0"/>
              </a:endParaRPr>
            </a:p>
          </p:txBody>
        </p:sp>
        <p:sp>
          <p:nvSpPr>
            <p:cNvPr id="50" name="Text Box 10"/>
            <p:cNvSpPr txBox="1">
              <a:spLocks noChangeArrowheads="1"/>
            </p:cNvSpPr>
            <p:nvPr/>
          </p:nvSpPr>
          <p:spPr bwMode="auto">
            <a:xfrm>
              <a:off x="2838466" y="2350287"/>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effectLst/>
                <a:latin typeface="Arial" pitchFamily="34" charset="0"/>
                <a:cs typeface="Arial" pitchFamily="34" charset="0"/>
              </a:endParaRPr>
            </a:p>
          </p:txBody>
        </p:sp>
        <p:sp>
          <p:nvSpPr>
            <p:cNvPr id="51" name="Text Box 10"/>
            <p:cNvSpPr txBox="1">
              <a:spLocks noChangeArrowheads="1"/>
            </p:cNvSpPr>
            <p:nvPr/>
          </p:nvSpPr>
          <p:spPr bwMode="auto">
            <a:xfrm>
              <a:off x="3980679" y="2350286"/>
              <a:ext cx="204850" cy="205067"/>
            </a:xfrm>
            <a:prstGeom prst="rect">
              <a:avLst/>
            </a:prstGeom>
            <a:noFill/>
            <a:ln>
              <a:noFill/>
            </a:ln>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O</a:t>
              </a:r>
              <a:r>
                <a:rPr kumimoji="0" lang="en-US" altLang="en-US" sz="1200" b="1" i="0" u="none" strike="noStrike" cap="none" normalizeH="0" baseline="-25000" dirty="0" smtClean="0">
                  <a:ln>
                    <a:noFill/>
                  </a:ln>
                  <a:effectLst/>
                  <a:latin typeface="Arial" pitchFamily="34" charset="0"/>
                  <a:ea typeface="Calibri" pitchFamily="34" charset="0"/>
                  <a:cs typeface="Times New Roman" pitchFamily="18" charset="0"/>
                </a:rPr>
                <a:t>2</a:t>
              </a:r>
              <a:r>
                <a:rPr kumimoji="0" lang="en-US" altLang="en-US" sz="1200" b="1" i="0" u="none" strike="noStrike" cap="none" normalizeH="0" baseline="0" dirty="0" smtClean="0">
                  <a:ln>
                    <a:noFill/>
                  </a:ln>
                  <a:effectLst/>
                  <a:latin typeface="Arial" pitchFamily="34" charset="0"/>
                  <a:ea typeface="Calibri" pitchFamily="34" charset="0"/>
                  <a:cs typeface="Times New Roman" pitchFamily="18" charset="0"/>
                </a:rPr>
                <a:t> </a:t>
              </a:r>
              <a:endParaRPr kumimoji="0" lang="en-US" altLang="en-US" sz="2000" b="1" i="0" u="none" strike="noStrike" cap="none" normalizeH="0" baseline="0" dirty="0" smtClean="0">
                <a:ln>
                  <a:noFill/>
                </a:ln>
                <a:effectLst/>
                <a:latin typeface="Arial" pitchFamily="34" charset="0"/>
                <a:cs typeface="Arial" pitchFamily="34" charset="0"/>
              </a:endParaRPr>
            </a:p>
          </p:txBody>
        </p:sp>
      </p:grpSp>
    </p:spTree>
    <p:extLst>
      <p:ext uri="{BB962C8B-B14F-4D97-AF65-F5344CB8AC3E}">
        <p14:creationId xmlns:p14="http://schemas.microsoft.com/office/powerpoint/2010/main" val="351418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
          </a:xfrm>
        </p:spPr>
        <p:txBody>
          <a:bodyPr>
            <a:normAutofit/>
          </a:bodyPr>
          <a:lstStyle/>
          <a:p>
            <a:r>
              <a:rPr lang="en-US" sz="3200" b="1" dirty="0" smtClean="0">
                <a:solidFill>
                  <a:schemeClr val="tx1"/>
                </a:solidFill>
              </a:rPr>
              <a:t>An example tube type monofilament</a:t>
            </a:r>
            <a:endParaRPr lang="en-US" sz="3200" b="1" i="1" baseline="-25000" dirty="0">
              <a:solidFill>
                <a:schemeClr val="tx1"/>
              </a:solidFill>
            </a:endParaRPr>
          </a:p>
        </p:txBody>
      </p:sp>
      <p:grpSp>
        <p:nvGrpSpPr>
          <p:cNvPr id="5" name="Group 4"/>
          <p:cNvGrpSpPr/>
          <p:nvPr/>
        </p:nvGrpSpPr>
        <p:grpSpPr>
          <a:xfrm>
            <a:off x="75495" y="1068182"/>
            <a:ext cx="2414621" cy="2385967"/>
            <a:chOff x="31597" y="3962400"/>
            <a:chExt cx="2414621" cy="2385967"/>
          </a:xfrm>
        </p:grpSpPr>
        <p:pic>
          <p:nvPicPr>
            <p:cNvPr id="2050" name="Picture 2" descr="C:\Users\xuxc\Downloads\The internal oxidation\T3363 and T3388\T3363-d115-unreacted\72D1SUR3.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95" t="-2" r="19154" b="18301"/>
            <a:stretch/>
          </p:blipFill>
          <p:spPr bwMode="auto">
            <a:xfrm>
              <a:off x="31597" y="3962400"/>
              <a:ext cx="2414621" cy="238596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4"/>
            <p:cNvSpPr txBox="1">
              <a:spLocks noChangeArrowheads="1"/>
            </p:cNvSpPr>
            <p:nvPr/>
          </p:nvSpPr>
          <p:spPr bwMode="auto">
            <a:xfrm>
              <a:off x="2180850" y="4008831"/>
              <a:ext cx="216000" cy="180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Cu</a:t>
              </a:r>
              <a:endParaRPr kumimoji="0" lang="en-US" altLang="en-US"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9" name="Text Box 6"/>
            <p:cNvSpPr txBox="1">
              <a:spLocks noChangeArrowheads="1"/>
            </p:cNvSpPr>
            <p:nvPr/>
          </p:nvSpPr>
          <p:spPr bwMode="auto">
            <a:xfrm>
              <a:off x="821524" y="4112680"/>
              <a:ext cx="506177" cy="180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lvl="0" fontAlgn="base">
                <a:spcBef>
                  <a:spcPct val="0"/>
                </a:spcBef>
                <a:spcAft>
                  <a:spcPct val="0"/>
                </a:spcAft>
              </a:pPr>
              <a:r>
                <a:rPr lang="en-US" altLang="en-US" sz="1200" b="1" dirty="0" smtClean="0">
                  <a:latin typeface="Times New Roman" panose="02020603050405020304" pitchFamily="18" charset="0"/>
                  <a:ea typeface="Calibri" pitchFamily="34" charset="0"/>
                  <a:cs typeface="Times New Roman" panose="02020603050405020304" pitchFamily="18" charset="0"/>
                </a:rPr>
                <a:t>Nb-1Zr</a:t>
              </a:r>
              <a:endParaRPr lang="en-US" altLang="en-US" sz="2000" b="1" dirty="0">
                <a:latin typeface="Times New Roman" panose="02020603050405020304" pitchFamily="18" charset="0"/>
                <a:cs typeface="Times New Roman" panose="02020603050405020304" pitchFamily="18" charset="0"/>
              </a:endParaRPr>
            </a:p>
          </p:txBody>
        </p:sp>
        <p:sp>
          <p:nvSpPr>
            <p:cNvPr id="40" name="Straight Arrow Connector 45"/>
            <p:cNvSpPr>
              <a:spLocks noChangeShapeType="1"/>
            </p:cNvSpPr>
            <p:nvPr/>
          </p:nvSpPr>
          <p:spPr bwMode="auto">
            <a:xfrm flipH="1" flipV="1">
              <a:off x="1833473" y="4583713"/>
              <a:ext cx="176754" cy="45719"/>
            </a:xfrm>
            <a:prstGeom prst="straightConnector1">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1" name="Text Box 8"/>
            <p:cNvSpPr txBox="1">
              <a:spLocks noChangeArrowheads="1"/>
            </p:cNvSpPr>
            <p:nvPr/>
          </p:nvSpPr>
          <p:spPr bwMode="auto">
            <a:xfrm>
              <a:off x="2020548" y="4556001"/>
              <a:ext cx="365760" cy="191802"/>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9144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SnO</a:t>
              </a:r>
              <a:r>
                <a:rPr kumimoji="0" lang="en-US" altLang="en-US" sz="1200" b="1" i="0"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2" name="Straight Arrow Connector 47"/>
            <p:cNvSpPr>
              <a:spLocks noChangeShapeType="1"/>
            </p:cNvSpPr>
            <p:nvPr/>
          </p:nvSpPr>
          <p:spPr bwMode="auto">
            <a:xfrm flipH="1" flipV="1">
              <a:off x="1945932" y="4866226"/>
              <a:ext cx="187668" cy="45719"/>
            </a:xfrm>
            <a:prstGeom prst="straightConnector1">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3" name="Text Box 10"/>
            <p:cNvSpPr txBox="1">
              <a:spLocks noChangeArrowheads="1"/>
            </p:cNvSpPr>
            <p:nvPr/>
          </p:nvSpPr>
          <p:spPr bwMode="auto">
            <a:xfrm>
              <a:off x="2165698" y="4826080"/>
              <a:ext cx="216000" cy="180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Cu </a:t>
              </a:r>
              <a:endParaRPr kumimoji="0" lang="en-US" altLang="en-US"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5" name="Text Box 12"/>
            <p:cNvSpPr txBox="1">
              <a:spLocks noChangeArrowheads="1"/>
            </p:cNvSpPr>
            <p:nvPr/>
          </p:nvSpPr>
          <p:spPr bwMode="auto">
            <a:xfrm>
              <a:off x="897724" y="5152876"/>
              <a:ext cx="648000" cy="180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Sn core</a:t>
              </a:r>
              <a:endParaRPr kumimoji="0" lang="en-US" altLang="en-US"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3" name="Rectangle 2"/>
          <p:cNvSpPr/>
          <p:nvPr/>
        </p:nvSpPr>
        <p:spPr>
          <a:xfrm>
            <a:off x="28575" y="718721"/>
            <a:ext cx="2430345" cy="338554"/>
          </a:xfrm>
          <a:prstGeom prst="rect">
            <a:avLst/>
          </a:prstGeom>
        </p:spPr>
        <p:txBody>
          <a:bodyPr wrap="none">
            <a:spAutoFit/>
          </a:bodyPr>
          <a:lstStyle/>
          <a:p>
            <a:r>
              <a:rPr lang="en-US" altLang="en-US" sz="1600" dirty="0" smtClean="0">
                <a:latin typeface="Calibri" pitchFamily="34" charset="0"/>
                <a:cs typeface="Calibri" pitchFamily="34" charset="0"/>
              </a:rPr>
              <a:t>A green-state </a:t>
            </a:r>
            <a:r>
              <a:rPr lang="en-US" altLang="en-US" sz="1600" dirty="0" err="1" smtClean="0">
                <a:latin typeface="Calibri" pitchFamily="34" charset="0"/>
                <a:cs typeface="Calibri" pitchFamily="34" charset="0"/>
              </a:rPr>
              <a:t>subelement</a:t>
            </a:r>
            <a:r>
              <a:rPr lang="en-US" altLang="en-US" sz="1600" dirty="0" smtClean="0">
                <a:latin typeface="Calibri" pitchFamily="34" charset="0"/>
                <a:cs typeface="Calibri" pitchFamily="34" charset="0"/>
              </a:rPr>
              <a:t>:</a:t>
            </a:r>
            <a:endParaRPr lang="en-US" altLang="en-US" sz="1600" dirty="0">
              <a:latin typeface="Calibri" pitchFamily="34" charset="0"/>
              <a:cs typeface="Calibri" pitchFamily="34" charset="0"/>
            </a:endParaRPr>
          </a:p>
        </p:txBody>
      </p:sp>
      <p:grpSp>
        <p:nvGrpSpPr>
          <p:cNvPr id="35" name="Group 34"/>
          <p:cNvGrpSpPr>
            <a:grpSpLocks noChangeAspect="1"/>
          </p:cNvGrpSpPr>
          <p:nvPr/>
        </p:nvGrpSpPr>
        <p:grpSpPr>
          <a:xfrm>
            <a:off x="2587507" y="1700150"/>
            <a:ext cx="4022314" cy="1776717"/>
            <a:chOff x="1904102" y="3504768"/>
            <a:chExt cx="6401698" cy="2827725"/>
          </a:xfrm>
        </p:grpSpPr>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r="25173" b="12738"/>
            <a:stretch/>
          </p:blipFill>
          <p:spPr>
            <a:xfrm>
              <a:off x="5073274" y="3505200"/>
              <a:ext cx="3232526" cy="2827293"/>
            </a:xfrm>
            <a:prstGeom prst="rect">
              <a:avLst/>
            </a:prstGeom>
          </p:spPr>
        </p:pic>
        <p:sp>
          <p:nvSpPr>
            <p:cNvPr id="49" name="TextBox 48"/>
            <p:cNvSpPr txBox="1"/>
            <p:nvPr/>
          </p:nvSpPr>
          <p:spPr>
            <a:xfrm>
              <a:off x="5083884" y="3512925"/>
              <a:ext cx="873039" cy="489841"/>
            </a:xfrm>
            <a:prstGeom prst="rect">
              <a:avLst/>
            </a:prstGeom>
            <a:solidFill>
              <a:schemeClr val="bg1"/>
            </a:solidFill>
          </p:spPr>
          <p:txBody>
            <a:bodyPr wrap="none" rtlCol="0">
              <a:spAutoFit/>
            </a:bodyPr>
            <a:lstStyle/>
            <a:p>
              <a:r>
                <a:rPr lang="en-US" sz="1400" b="1" dirty="0" smtClean="0"/>
                <a:t>SnO</a:t>
              </a:r>
              <a:r>
                <a:rPr lang="en-US" sz="1400" b="1" baseline="-25000" dirty="0" smtClean="0"/>
                <a:t>2</a:t>
              </a:r>
              <a:endParaRPr lang="en-US" sz="1400" b="1" baseline="-25000" dirty="0"/>
            </a:p>
          </p:txBody>
        </p:sp>
        <p:grpSp>
          <p:nvGrpSpPr>
            <p:cNvPr id="50" name="Group 49"/>
            <p:cNvGrpSpPr/>
            <p:nvPr/>
          </p:nvGrpSpPr>
          <p:grpSpPr>
            <a:xfrm>
              <a:off x="5175326" y="5796037"/>
              <a:ext cx="1243584" cy="453863"/>
              <a:chOff x="5272432" y="2517937"/>
              <a:chExt cx="1243584" cy="453863"/>
            </a:xfrm>
          </p:grpSpPr>
          <p:cxnSp>
            <p:nvCxnSpPr>
              <p:cNvPr id="71" name="Straight Connector 70"/>
              <p:cNvCxnSpPr/>
              <p:nvPr/>
            </p:nvCxnSpPr>
            <p:spPr>
              <a:xfrm>
                <a:off x="5272432" y="2971800"/>
                <a:ext cx="124358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533461" y="2517937"/>
                <a:ext cx="714940" cy="276999"/>
              </a:xfrm>
              <a:prstGeom prst="rect">
                <a:avLst/>
              </a:prstGeom>
              <a:noFill/>
            </p:spPr>
            <p:txBody>
              <a:bodyPr wrap="none" lIns="0" tIns="0" rIns="0" bIns="0" rtlCol="0">
                <a:spAutoFit/>
              </a:bodyPr>
              <a:lstStyle/>
              <a:p>
                <a:pPr algn="ctr"/>
                <a:r>
                  <a:rPr lang="en-US" b="1" dirty="0" smtClean="0">
                    <a:solidFill>
                      <a:schemeClr val="bg1"/>
                    </a:solidFill>
                  </a:rPr>
                  <a:t>200 nm</a:t>
                </a:r>
                <a:endParaRPr lang="en-US" b="1" dirty="0">
                  <a:solidFill>
                    <a:schemeClr val="bg1"/>
                  </a:solidFill>
                </a:endParaRPr>
              </a:p>
            </p:txBody>
          </p:sp>
        </p:grpSp>
        <p:grpSp>
          <p:nvGrpSpPr>
            <p:cNvPr id="51" name="Group 50"/>
            <p:cNvGrpSpPr>
              <a:grpSpLocks noChangeAspect="1"/>
            </p:cNvGrpSpPr>
            <p:nvPr/>
          </p:nvGrpSpPr>
          <p:grpSpPr>
            <a:xfrm>
              <a:off x="1904102" y="3504768"/>
              <a:ext cx="3132951" cy="2827725"/>
              <a:chOff x="1546262" y="3505200"/>
              <a:chExt cx="2923301" cy="2638499"/>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32331" b="18565"/>
              <a:stretch/>
            </p:blipFill>
            <p:spPr>
              <a:xfrm>
                <a:off x="1546262" y="3505200"/>
                <a:ext cx="2923301" cy="2638499"/>
              </a:xfrm>
              <a:prstGeom prst="rect">
                <a:avLst/>
              </a:prstGeom>
            </p:spPr>
          </p:pic>
          <p:grpSp>
            <p:nvGrpSpPr>
              <p:cNvPr id="56" name="Group 55"/>
              <p:cNvGrpSpPr/>
              <p:nvPr/>
            </p:nvGrpSpPr>
            <p:grpSpPr>
              <a:xfrm>
                <a:off x="3231315" y="5624606"/>
                <a:ext cx="1152144" cy="440948"/>
                <a:chOff x="919810" y="2346506"/>
                <a:chExt cx="1152144" cy="440948"/>
              </a:xfrm>
            </p:grpSpPr>
            <p:cxnSp>
              <p:nvCxnSpPr>
                <p:cNvPr id="69" name="Straight Connector 68"/>
                <p:cNvCxnSpPr/>
                <p:nvPr/>
              </p:nvCxnSpPr>
              <p:spPr>
                <a:xfrm>
                  <a:off x="919810" y="2787454"/>
                  <a:ext cx="115214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143000" y="2346506"/>
                  <a:ext cx="714938" cy="276999"/>
                </a:xfrm>
                <a:prstGeom prst="rect">
                  <a:avLst/>
                </a:prstGeom>
                <a:noFill/>
              </p:spPr>
              <p:txBody>
                <a:bodyPr wrap="none" lIns="0" tIns="0" rIns="0" bIns="0" rtlCol="0">
                  <a:spAutoFit/>
                </a:bodyPr>
                <a:lstStyle/>
                <a:p>
                  <a:pPr algn="ctr"/>
                  <a:r>
                    <a:rPr lang="en-US" b="1" dirty="0" smtClean="0">
                      <a:solidFill>
                        <a:schemeClr val="bg1"/>
                      </a:solidFill>
                    </a:rPr>
                    <a:t>200 nm</a:t>
                  </a:r>
                  <a:endParaRPr lang="en-US" b="1" dirty="0">
                    <a:solidFill>
                      <a:schemeClr val="bg1"/>
                    </a:solidFill>
                  </a:endParaRPr>
                </a:p>
              </p:txBody>
            </p:sp>
          </p:grpSp>
        </p:grpSp>
        <p:sp>
          <p:nvSpPr>
            <p:cNvPr id="52" name="TextBox 51"/>
            <p:cNvSpPr txBox="1"/>
            <p:nvPr/>
          </p:nvSpPr>
          <p:spPr>
            <a:xfrm>
              <a:off x="1914859" y="3520932"/>
              <a:ext cx="926616" cy="489841"/>
            </a:xfrm>
            <a:prstGeom prst="rect">
              <a:avLst/>
            </a:prstGeom>
            <a:solidFill>
              <a:schemeClr val="bg1"/>
            </a:solidFill>
          </p:spPr>
          <p:txBody>
            <a:bodyPr wrap="none" rtlCol="0">
              <a:spAutoFit/>
            </a:bodyPr>
            <a:lstStyle/>
            <a:p>
              <a:r>
                <a:rPr lang="en-US" sz="1400" b="1" dirty="0" smtClean="0"/>
                <a:t>NbO</a:t>
              </a:r>
              <a:r>
                <a:rPr lang="en-US" sz="1400" b="1" baseline="-25000" dirty="0" smtClean="0"/>
                <a:t>2</a:t>
              </a:r>
              <a:endParaRPr lang="en-US" sz="1400" b="1" baseline="-25000" dirty="0"/>
            </a:p>
          </p:txBody>
        </p:sp>
      </p:grpSp>
      <p:pic>
        <p:nvPicPr>
          <p:cNvPr id="67" name="Picture 2" descr="C:\Users\xuxc\Downloads\The internal oxidation\T3363 and T3388\T3363-d05-SnO2-625x800h-SEM\Fracture\63S56280.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03" t="24381" r="15878" b="7639"/>
          <a:stretch/>
        </p:blipFill>
        <p:spPr bwMode="auto">
          <a:xfrm>
            <a:off x="6717051" y="1021070"/>
            <a:ext cx="2405684" cy="176770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911582" y="705493"/>
            <a:ext cx="2003818" cy="338554"/>
          </a:xfrm>
          <a:prstGeom prst="rect">
            <a:avLst/>
          </a:prstGeom>
          <a:noFill/>
        </p:spPr>
        <p:txBody>
          <a:bodyPr wrap="none" rtlCol="0">
            <a:spAutoFit/>
          </a:bodyPr>
          <a:lstStyle/>
          <a:p>
            <a:r>
              <a:rPr lang="en-US" sz="1600" b="1" dirty="0" smtClean="0"/>
              <a:t>SnO</a:t>
            </a:r>
            <a:r>
              <a:rPr lang="en-US" sz="1600" b="1" baseline="-25000" dirty="0" smtClean="0"/>
              <a:t>2</a:t>
            </a:r>
            <a:r>
              <a:rPr lang="en-US" sz="1600" b="1" dirty="0" smtClean="0"/>
              <a:t> powder: 625 °C:</a:t>
            </a:r>
            <a:endParaRPr lang="en-US" sz="1600" b="1" dirty="0"/>
          </a:p>
        </p:txBody>
      </p:sp>
      <p:pic>
        <p:nvPicPr>
          <p:cNvPr id="54" name="Picture 159" descr="C:\Users\xuxc\Downloads\The internal oxidation\T3363 and T3388\T3363-SnO2-d05-650x400h\63S65402.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816" r="17998" b="8254"/>
          <a:stretch/>
        </p:blipFill>
        <p:spPr bwMode="auto">
          <a:xfrm>
            <a:off x="120047" y="3831266"/>
            <a:ext cx="2089753" cy="21402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12829" t="31318" r="11423" b="30853"/>
          <a:stretch/>
        </p:blipFill>
        <p:spPr>
          <a:xfrm>
            <a:off x="2286000" y="3854324"/>
            <a:ext cx="4592346" cy="2972650"/>
          </a:xfrm>
          <a:prstGeom prst="rect">
            <a:avLst/>
          </a:prstGeom>
        </p:spPr>
      </p:pic>
      <p:sp>
        <p:nvSpPr>
          <p:cNvPr id="60" name="Rectangle 59"/>
          <p:cNvSpPr/>
          <p:nvPr/>
        </p:nvSpPr>
        <p:spPr>
          <a:xfrm>
            <a:off x="2550754" y="1023133"/>
            <a:ext cx="4166297" cy="615553"/>
          </a:xfrm>
          <a:prstGeom prst="rect">
            <a:avLst/>
          </a:prstGeom>
        </p:spPr>
        <p:txBody>
          <a:bodyPr wrap="square">
            <a:spAutoFit/>
          </a:bodyPr>
          <a:lstStyle/>
          <a:p>
            <a:r>
              <a:rPr lang="en-US" altLang="en-US" sz="1700" dirty="0" smtClean="0">
                <a:latin typeface="Calibri" pitchFamily="34" charset="0"/>
                <a:cs typeface="Calibri" pitchFamily="34" charset="0"/>
              </a:rPr>
              <a:t>Wires with NbO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and SnO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650 C for 150 h:</a:t>
            </a:r>
          </a:p>
          <a:p>
            <a:r>
              <a:rPr lang="en-US" altLang="en-US" sz="1700" dirty="0" smtClean="0">
                <a:latin typeface="Calibri" pitchFamily="34" charset="0"/>
                <a:cs typeface="Calibri" pitchFamily="34" charset="0"/>
              </a:rPr>
              <a:t>NbO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&lt; 0.3at.% O, SnO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supplied &gt;3 at.% O.</a:t>
            </a:r>
            <a:endParaRPr lang="en-US" altLang="en-US" sz="1700" dirty="0">
              <a:latin typeface="Calibri" pitchFamily="34" charset="0"/>
              <a:cs typeface="Calibri" pitchFamily="34" charset="0"/>
            </a:endParaRPr>
          </a:p>
        </p:txBody>
      </p:sp>
      <p:sp>
        <p:nvSpPr>
          <p:cNvPr id="61" name="Rectangle 60"/>
          <p:cNvSpPr/>
          <p:nvPr/>
        </p:nvSpPr>
        <p:spPr>
          <a:xfrm>
            <a:off x="2587507" y="3462867"/>
            <a:ext cx="3699996" cy="353943"/>
          </a:xfrm>
          <a:prstGeom prst="rect">
            <a:avLst/>
          </a:prstGeom>
        </p:spPr>
        <p:txBody>
          <a:bodyPr wrap="square">
            <a:spAutoFit/>
          </a:bodyPr>
          <a:lstStyle/>
          <a:p>
            <a:r>
              <a:rPr lang="en-US" altLang="en-US" sz="1700" dirty="0" smtClean="0">
                <a:latin typeface="Calibri" pitchFamily="34" charset="0"/>
                <a:cs typeface="Calibri" pitchFamily="34" charset="0"/>
              </a:rPr>
              <a:t>Average grain sizes: 104 nm and 43 nm.</a:t>
            </a:r>
            <a:endParaRPr lang="en-US" altLang="en-US" sz="1700" dirty="0">
              <a:latin typeface="Calibri" pitchFamily="34" charset="0"/>
              <a:cs typeface="Calibri" pitchFamily="34" charset="0"/>
            </a:endParaRPr>
          </a:p>
        </p:txBody>
      </p:sp>
      <p:sp>
        <p:nvSpPr>
          <p:cNvPr id="8" name="Rectangle 7"/>
          <p:cNvSpPr/>
          <p:nvPr/>
        </p:nvSpPr>
        <p:spPr>
          <a:xfrm>
            <a:off x="120469" y="3505114"/>
            <a:ext cx="1909497" cy="338554"/>
          </a:xfrm>
          <a:prstGeom prst="rect">
            <a:avLst/>
          </a:prstGeom>
        </p:spPr>
        <p:txBody>
          <a:bodyPr wrap="none">
            <a:spAutoFit/>
          </a:bodyPr>
          <a:lstStyle/>
          <a:p>
            <a:r>
              <a:rPr lang="en-US" altLang="en-US" sz="1600" b="1" dirty="0">
                <a:latin typeface="Calibri" pitchFamily="34" charset="0"/>
                <a:cs typeface="Calibri" pitchFamily="34" charset="0"/>
              </a:rPr>
              <a:t> </a:t>
            </a:r>
            <a:r>
              <a:rPr lang="en-US" altLang="en-US" sz="1600" b="1" dirty="0" smtClean="0">
                <a:latin typeface="Calibri" pitchFamily="34" charset="0"/>
                <a:cs typeface="Calibri" pitchFamily="34" charset="0"/>
              </a:rPr>
              <a:t>SnO</a:t>
            </a:r>
            <a:r>
              <a:rPr lang="en-US" altLang="en-US" sz="1600" b="1" baseline="-25000" dirty="0" smtClean="0">
                <a:latin typeface="Calibri" pitchFamily="34" charset="0"/>
                <a:cs typeface="Calibri" pitchFamily="34" charset="0"/>
              </a:rPr>
              <a:t>2</a:t>
            </a:r>
            <a:r>
              <a:rPr lang="en-US" altLang="en-US" sz="1600" b="1" dirty="0" smtClean="0">
                <a:latin typeface="Calibri" pitchFamily="34" charset="0"/>
                <a:cs typeface="Calibri" pitchFamily="34" charset="0"/>
              </a:rPr>
              <a:t>-650 °C / 400h:</a:t>
            </a:r>
            <a:endParaRPr lang="en-US" sz="1600" dirty="0"/>
          </a:p>
        </p:txBody>
      </p:sp>
      <p:sp>
        <p:nvSpPr>
          <p:cNvPr id="34" name="Rectangle 33"/>
          <p:cNvSpPr/>
          <p:nvPr/>
        </p:nvSpPr>
        <p:spPr>
          <a:xfrm>
            <a:off x="2567050" y="714500"/>
            <a:ext cx="4047191" cy="353943"/>
          </a:xfrm>
          <a:prstGeom prst="rect">
            <a:avLst/>
          </a:prstGeom>
        </p:spPr>
        <p:txBody>
          <a:bodyPr wrap="square">
            <a:spAutoFit/>
          </a:bodyPr>
          <a:lstStyle/>
          <a:p>
            <a:r>
              <a:rPr lang="en-US" altLang="en-US" sz="1700" dirty="0" smtClean="0">
                <a:latin typeface="Calibri" pitchFamily="34" charset="0"/>
                <a:cs typeface="Calibri" pitchFamily="34" charset="0"/>
              </a:rPr>
              <a:t>A control: NbO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 which does not supply O.</a:t>
            </a:r>
            <a:endParaRPr lang="en-US" altLang="en-US" sz="1700" dirty="0">
              <a:latin typeface="Calibri" pitchFamily="34" charset="0"/>
              <a:cs typeface="Calibri" pitchFamily="34" charset="0"/>
            </a:endParaRPr>
          </a:p>
        </p:txBody>
      </p:sp>
      <p:sp>
        <p:nvSpPr>
          <p:cNvPr id="36" name="Rectangle 35"/>
          <p:cNvSpPr/>
          <p:nvPr/>
        </p:nvSpPr>
        <p:spPr>
          <a:xfrm>
            <a:off x="6953355" y="4781996"/>
            <a:ext cx="2169379" cy="1400383"/>
          </a:xfrm>
          <a:prstGeom prst="rect">
            <a:avLst/>
          </a:prstGeom>
        </p:spPr>
        <p:txBody>
          <a:bodyPr wrap="square">
            <a:spAutoFit/>
          </a:bodyPr>
          <a:lstStyle/>
          <a:p>
            <a:r>
              <a:rPr lang="en-US" altLang="en-US" sz="1700" dirty="0" smtClean="0">
                <a:latin typeface="Calibri" pitchFamily="34" charset="0"/>
                <a:cs typeface="Calibri" pitchFamily="34" charset="0"/>
              </a:rPr>
              <a:t>The 12 T layer </a:t>
            </a:r>
            <a:r>
              <a:rPr lang="en-US" altLang="en-US" sz="1700" i="1" dirty="0" err="1" smtClean="0">
                <a:latin typeface="Calibri" pitchFamily="34" charset="0"/>
                <a:cs typeface="Calibri" pitchFamily="34" charset="0"/>
              </a:rPr>
              <a:t>J</a:t>
            </a:r>
            <a:r>
              <a:rPr lang="en-US" altLang="en-US" sz="1700" i="1" baseline="-25000" dirty="0" err="1" smtClean="0">
                <a:latin typeface="Calibri" pitchFamily="34" charset="0"/>
                <a:cs typeface="Calibri" pitchFamily="34" charset="0"/>
              </a:rPr>
              <a:t>c</a:t>
            </a:r>
            <a:r>
              <a:rPr lang="en-US" altLang="en-US" sz="1700" dirty="0" smtClean="0">
                <a:latin typeface="Calibri" pitchFamily="34" charset="0"/>
                <a:cs typeface="Calibri" pitchFamily="34" charset="0"/>
              </a:rPr>
              <a:t> </a:t>
            </a:r>
            <a:r>
              <a:rPr lang="en-US" altLang="en-US" sz="1700" dirty="0">
                <a:latin typeface="Calibri" pitchFamily="34" charset="0"/>
                <a:cs typeface="Calibri" pitchFamily="34" charset="0"/>
              </a:rPr>
              <a:t>of </a:t>
            </a:r>
            <a:r>
              <a:rPr lang="en-US" altLang="en-US" sz="1700" dirty="0" smtClean="0">
                <a:latin typeface="Calibri" pitchFamily="34" charset="0"/>
                <a:cs typeface="Calibri" pitchFamily="34" charset="0"/>
              </a:rPr>
              <a:t>the state-of-the-art </a:t>
            </a:r>
            <a:r>
              <a:rPr lang="en-US" altLang="en-US" sz="1700" dirty="0">
                <a:latin typeface="Calibri" pitchFamily="34" charset="0"/>
                <a:cs typeface="Calibri" pitchFamily="34" charset="0"/>
              </a:rPr>
              <a:t>Nb</a:t>
            </a:r>
            <a:r>
              <a:rPr lang="en-US" altLang="en-US" sz="1700" baseline="-25000" dirty="0">
                <a:latin typeface="Calibri" pitchFamily="34" charset="0"/>
                <a:cs typeface="Calibri" pitchFamily="34" charset="0"/>
              </a:rPr>
              <a:t>3</a:t>
            </a:r>
            <a:r>
              <a:rPr lang="en-US" altLang="en-US" sz="1700" dirty="0">
                <a:latin typeface="Calibri" pitchFamily="34" charset="0"/>
                <a:cs typeface="Calibri" pitchFamily="34" charset="0"/>
              </a:rPr>
              <a:t>Sn </a:t>
            </a:r>
            <a:r>
              <a:rPr lang="en-US" altLang="en-US" sz="1700" dirty="0" smtClean="0">
                <a:latin typeface="Calibri" pitchFamily="34" charset="0"/>
                <a:cs typeface="Calibri" pitchFamily="34" charset="0"/>
              </a:rPr>
              <a:t>strands is 5 </a:t>
            </a:r>
            <a:r>
              <a:rPr lang="en-US" altLang="en-US" sz="1700" dirty="0">
                <a:latin typeface="Calibri" pitchFamily="34" charset="0"/>
                <a:cs typeface="Calibri" pitchFamily="34" charset="0"/>
              </a:rPr>
              <a:t>kA/mm</a:t>
            </a:r>
            <a:r>
              <a:rPr lang="en-US" altLang="en-US" sz="1700" baseline="30000" dirty="0">
                <a:latin typeface="Calibri" pitchFamily="34" charset="0"/>
                <a:cs typeface="Calibri" pitchFamily="34" charset="0"/>
              </a:rPr>
              <a:t>2</a:t>
            </a:r>
            <a:r>
              <a:rPr lang="en-US" altLang="en-US" sz="1700" dirty="0">
                <a:latin typeface="Calibri" pitchFamily="34" charset="0"/>
                <a:cs typeface="Calibri" pitchFamily="34" charset="0"/>
              </a:rPr>
              <a:t>, </a:t>
            </a:r>
            <a:r>
              <a:rPr lang="en-US" altLang="en-US" sz="1700" dirty="0" smtClean="0">
                <a:latin typeface="Calibri" pitchFamily="34" charset="0"/>
                <a:cs typeface="Calibri" pitchFamily="34" charset="0"/>
              </a:rPr>
              <a:t>so the SnO</a:t>
            </a:r>
            <a:r>
              <a:rPr lang="en-US" altLang="en-US" sz="1700" baseline="-25000" dirty="0" smtClean="0">
                <a:latin typeface="Calibri" pitchFamily="34" charset="0"/>
                <a:cs typeface="Calibri" pitchFamily="34" charset="0"/>
              </a:rPr>
              <a:t>2</a:t>
            </a:r>
            <a:r>
              <a:rPr lang="en-US" altLang="en-US" sz="1700" dirty="0" smtClean="0">
                <a:latin typeface="Calibri" pitchFamily="34" charset="0"/>
                <a:cs typeface="Calibri" pitchFamily="34" charset="0"/>
              </a:rPr>
              <a:t>-625x800h doubles this record. </a:t>
            </a:r>
            <a:endParaRPr lang="en-US" altLang="en-US" sz="1700" dirty="0">
              <a:latin typeface="Calibri" pitchFamily="34" charset="0"/>
              <a:cs typeface="Calibri" pitchFamily="34" charset="0"/>
            </a:endParaRPr>
          </a:p>
        </p:txBody>
      </p:sp>
      <p:grpSp>
        <p:nvGrpSpPr>
          <p:cNvPr id="44" name="Group 43"/>
          <p:cNvGrpSpPr>
            <a:grpSpLocks noChangeAspect="1"/>
          </p:cNvGrpSpPr>
          <p:nvPr/>
        </p:nvGrpSpPr>
        <p:grpSpPr>
          <a:xfrm>
            <a:off x="6953356" y="2840600"/>
            <a:ext cx="2076094" cy="1720643"/>
            <a:chOff x="6519533" y="770443"/>
            <a:chExt cx="2595117" cy="2150804"/>
          </a:xfrm>
        </p:grpSpPr>
        <p:pic>
          <p:nvPicPr>
            <p:cNvPr id="46" name="Picture 11" descr="C:\Users\xuxc\Desktop\Distribution of GS in T3363-d05-SnO2-625x800h.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236" t="30852" r="27095" b="31628"/>
            <a:stretch/>
          </p:blipFill>
          <p:spPr bwMode="auto">
            <a:xfrm>
              <a:off x="6519533" y="770443"/>
              <a:ext cx="2595117" cy="215080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7854673" y="1064213"/>
              <a:ext cx="1017010" cy="307778"/>
            </a:xfrm>
            <a:prstGeom prst="rect">
              <a:avLst/>
            </a:prstGeom>
            <a:noFill/>
          </p:spPr>
          <p:txBody>
            <a:bodyPr wrap="none" rtlCol="0">
              <a:spAutoFit/>
            </a:bodyPr>
            <a:lstStyle/>
            <a:p>
              <a:r>
                <a:rPr lang="en-US" sz="1400" b="1" dirty="0" smtClean="0"/>
                <a:t>Ave: 36 nm</a:t>
              </a:r>
              <a:endParaRPr lang="en-US" sz="1400" b="1" dirty="0"/>
            </a:p>
          </p:txBody>
        </p:sp>
      </p:grpSp>
      <p:pic>
        <p:nvPicPr>
          <p:cNvPr id="38" name="Picture 37"/>
          <p:cNvPicPr>
            <a:picLocks noChangeAspect="1" noChangeArrowheads="1"/>
          </p:cNvPicPr>
          <p:nvPr/>
        </p:nvPicPr>
        <p:blipFill>
          <a:blip r:embed="rId9">
            <a:extLst>
              <a:ext uri="{28A0092B-C50C-407E-A947-70E740481C1C}">
                <a14:useLocalDpi xmlns:a14="http://schemas.microsoft.com/office/drawing/2010/main" val="0"/>
              </a:ext>
            </a:extLst>
          </a:blip>
          <a:srcRect r="2676" b="17468"/>
          <a:stretch>
            <a:fillRect/>
          </a:stretch>
        </p:blipFill>
        <p:spPr bwMode="auto">
          <a:xfrm>
            <a:off x="123240" y="5950527"/>
            <a:ext cx="6164263" cy="550862"/>
          </a:xfrm>
          <a:prstGeom prst="rect">
            <a:avLst/>
          </a:prstGeom>
          <a:solidFill>
            <a:schemeClr val="accent1"/>
          </a:solidFill>
          <a:ln w="9525" algn="ctr">
            <a:noFill/>
            <a:miter lim="800000"/>
            <a:headEnd/>
            <a:tailEnd/>
          </a:ln>
          <a:effectLst/>
          <a:extLst/>
        </p:spPr>
      </p:pic>
      <p:sp>
        <p:nvSpPr>
          <p:cNvPr id="55" name="TextBox 1"/>
          <p:cNvSpPr txBox="1">
            <a:spLocks noChangeArrowheads="1"/>
          </p:cNvSpPr>
          <p:nvPr/>
        </p:nvSpPr>
        <p:spPr bwMode="auto">
          <a:xfrm>
            <a:off x="1502778" y="6418839"/>
            <a:ext cx="3746500" cy="369888"/>
          </a:xfrm>
          <a:prstGeom prst="rect">
            <a:avLst/>
          </a:prstGeom>
          <a:solidFill>
            <a:schemeClr val="accent1"/>
          </a:solidFill>
          <a:ln w="9525">
            <a:noFill/>
            <a:miter lim="800000"/>
            <a:headEnd/>
            <a:tailEnd/>
          </a:ln>
          <a:extLst/>
        </p:spPr>
        <p:txBody>
          <a:bodyPr wrap="none">
            <a:spAutoFit/>
          </a:bodyPr>
          <a:lstStyle>
            <a:defPPr>
              <a:defRPr lang="en-US"/>
            </a:defPPr>
            <a:lvl1pPr algn="ctr"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ctr"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ctr"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ctr"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ctr"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eaLnBrk="1" hangingPunct="1"/>
            <a:r>
              <a:rPr lang="en-US" altLang="en-US"/>
              <a:t>Hyper Tech- Ohio State application</a:t>
            </a:r>
          </a:p>
        </p:txBody>
      </p:sp>
    </p:spTree>
    <p:extLst>
      <p:ext uri="{BB962C8B-B14F-4D97-AF65-F5344CB8AC3E}">
        <p14:creationId xmlns:p14="http://schemas.microsoft.com/office/powerpoint/2010/main" val="1471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theme/theme1.xml><?xml version="1.0" encoding="utf-8"?>
<a:theme xmlns:a="http://schemas.openxmlformats.org/drawingml/2006/main" name="Theme1">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anchor="t" compatLnSpc="1"/>
      <a:lstStyle>
        <a:defPPr marL="0" marR="0" indent="0" algn="ctr" defTabSz="914400" rtl="0" eaLnBrk="0" fontAlgn="base" latinLnBrk="0" hangingPunct="0">
          <a:lnSpc>
            <a:spcPct val="100000"/>
          </a:lnSpc>
          <a:spcBef>
            <a:spcPct val="0"/>
          </a:spcBef>
          <a:spcAft>
            <a:spcPct val="0"/>
          </a:spcAft>
          <a:buNone/>
          <a:tabLst/>
          <a:defRPr kumimoji="0" lang="en-US" sz="1400" b="1" i="0" u="none" strike="noStrike" baseline="0">
            <a:solidFill>
              <a:schemeClr val="tx1">
                <a:alpha val="100000"/>
              </a:schemeClr>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anchor="t" compatLnSpc="1"/>
      <a:lstStyle>
        <a:defPPr marL="0" marR="0" indent="0" algn="ctr" defTabSz="914400" rtl="0" eaLnBrk="0" fontAlgn="base" latinLnBrk="0" hangingPunct="0">
          <a:lnSpc>
            <a:spcPct val="100000"/>
          </a:lnSpc>
          <a:spcBef>
            <a:spcPct val="0"/>
          </a:spcBef>
          <a:spcAft>
            <a:spcPct val="0"/>
          </a:spcAft>
          <a:buNone/>
          <a:tabLst/>
          <a:defRPr kumimoji="0" lang="en-US" sz="1400" b="1" i="0" u="none" strike="noStrike" baseline="0">
            <a:solidFill>
              <a:schemeClr val="tx1">
                <a:alpha val="100000"/>
              </a:schemeClr>
            </a:solidFill>
            <a:effectLst/>
            <a:latin typeface="Times New Roman"/>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33090</TotalTime>
  <Words>3781</Words>
  <Application>Microsoft Office PowerPoint</Application>
  <PresentationFormat>On-screen Show (4:3)</PresentationFormat>
  <Paragraphs>513</Paragraphs>
  <Slides>41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Theme1</vt:lpstr>
      <vt:lpstr>Equation</vt:lpstr>
      <vt:lpstr>Prospects of Nb3Sn performance enhancement for high field fcc applications</vt:lpstr>
      <vt:lpstr>Nb3Sn based Conductor Options</vt:lpstr>
      <vt:lpstr>Need of FCC for improved Nb3Sn</vt:lpstr>
      <vt:lpstr>Possibilities for Nb3Sn Jc enhancement</vt:lpstr>
      <vt:lpstr>Importance of refining Nb3Sn grain size</vt:lpstr>
      <vt:lpstr>Refine Nb3Sn grain size by adding second phase particles </vt:lpstr>
      <vt:lpstr>Can the internal oxidation method work for Nb3Sn wires?</vt:lpstr>
      <vt:lpstr>Supplying oxygen to Nb-Zr alloy in real strands</vt:lpstr>
      <vt:lpstr>An example tube type monofilament</vt:lpstr>
      <vt:lpstr>PowerPoint Presentation</vt:lpstr>
      <vt:lpstr>PowerPoint Presentation</vt:lpstr>
      <vt:lpstr>Observations and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Q7: Can we realize this in a multifilamentary ternary?</vt:lpstr>
      <vt:lpstr>PowerPoint Presentation</vt:lpstr>
      <vt:lpstr>Factors which Influence A15 grain size in the internal oxidation method</vt:lpstr>
      <vt:lpstr>Factors which Influence A15 grain size in internal oxidation method II</vt:lpstr>
      <vt:lpstr>Simple Summary of Mono/Multi Strands</vt:lpstr>
      <vt:lpstr>PowerPoint Presentation</vt:lpstr>
      <vt:lpstr>PowerPoint Presentation</vt:lpstr>
      <vt:lpstr>PowerPoint Presentation</vt:lpstr>
      <vt:lpstr>PowerPoint Presentation</vt:lpstr>
      <vt:lpstr>PowerPoint Presentation</vt:lpstr>
      <vt:lpstr>But, how realistic?</vt:lpstr>
      <vt:lpstr>PowerPoint Presentation</vt:lpstr>
      <vt:lpstr>Practical Conductor Jc and Je (12 T)</vt:lpstr>
      <vt:lpstr>Practical Conductor Jc and Je II (15 T)</vt:lpstr>
      <vt:lpstr>Comment and Simple Scaling Rules</vt:lpstr>
      <vt:lpstr>So, What can we expect for a ternary Tube or PIT</vt:lpstr>
      <vt:lpstr>So…. How to add the ternary?</vt:lpstr>
      <vt:lpstr>E.Barzi--Artificial Fluxon Pinning Centers for Nb3Sn (film Test bed)</vt:lpstr>
      <vt:lpstr>E.Barzi--Artificial Fluxon Pinning Centers for Nb3Sn (film Test bed)</vt:lpstr>
      <vt:lpstr>E.Barzi--Artificial Fluxon Pinning Centers for Nb3Sn (film Test bed)</vt:lpstr>
      <vt:lpstr>Summary and Conclusions</vt:lpstr>
      <vt:lpstr>Xingchen Xu</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Mohit Bhatia</dc:creator>
  <cp:lastModifiedBy>mike</cp:lastModifiedBy>
  <cp:revision>749</cp:revision>
  <cp:lastPrinted>2014-08-07T13:55:02Z</cp:lastPrinted>
  <dcterms:created xsi:type="dcterms:W3CDTF">2006-03-04T15:33:42Z</dcterms:created>
  <dcterms:modified xsi:type="dcterms:W3CDTF">2016-04-12T08:16:46Z</dcterms:modified>
</cp:coreProperties>
</file>