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87" r:id="rId2"/>
    <p:sldId id="275" r:id="rId3"/>
    <p:sldId id="291" r:id="rId4"/>
    <p:sldId id="294" r:id="rId5"/>
    <p:sldId id="295" r:id="rId6"/>
    <p:sldId id="296" r:id="rId7"/>
    <p:sldId id="302" r:id="rId8"/>
    <p:sldId id="304" r:id="rId9"/>
    <p:sldId id="305" r:id="rId10"/>
    <p:sldId id="306" r:id="rId11"/>
    <p:sldId id="307" r:id="rId12"/>
    <p:sldId id="308" r:id="rId13"/>
    <p:sldId id="309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20" r:id="rId23"/>
    <p:sldId id="27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-Light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-Ligh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BE0E3"/>
    <a:srgbClr val="FE786A"/>
    <a:srgbClr val="990000"/>
    <a:srgbClr val="FFFF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4425" autoAdjust="0"/>
  </p:normalViewPr>
  <p:slideViewPr>
    <p:cSldViewPr>
      <p:cViewPr varScale="1">
        <p:scale>
          <a:sx n="66" d="100"/>
          <a:sy n="66" d="100"/>
        </p:scale>
        <p:origin x="-144" y="-108"/>
      </p:cViewPr>
      <p:guideLst>
        <p:guide orient="horz" pos="144"/>
        <p:guide pos="624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1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3.e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B950-1256-4DE3-B979-013298CA2E94}" type="datetimeFigureOut">
              <a:rPr lang="en-US" smtClean="0"/>
              <a:pPr/>
              <a:t>6/14/2013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2F55-8D3B-4C8C-B80D-09DA6CDE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1419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810" y="1201510"/>
            <a:ext cx="424770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710" y="1163105"/>
            <a:ext cx="5111750" cy="46470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32220" cy="41829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21336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67000" y="1219200"/>
            <a:ext cx="2133600" cy="2247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0" y="3619500"/>
            <a:ext cx="2133600" cy="22479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666999" y="1219200"/>
            <a:ext cx="5630285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67000" y="3619500"/>
            <a:ext cx="6129550" cy="224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85120" y="164575"/>
            <a:ext cx="8153400" cy="4572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74136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18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5825" y="1651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4419600" cy="4648200"/>
          </a:xfrm>
          <a:prstGeom prst="rect">
            <a:avLst/>
          </a:prstGeom>
          <a:solidFill>
            <a:srgbClr val="C0C0C0">
              <a:alpha val="85097"/>
            </a:srgbClr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347781"/>
            <a:ext cx="9144000" cy="51022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741363"/>
            <a:ext cx="9144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7465" y="6446801"/>
            <a:ext cx="16130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i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CEC-ICMC</a:t>
            </a:r>
            <a:r>
              <a:rPr lang="en-US" sz="700" b="1" i="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2013 Anchorage, AK</a:t>
            </a:r>
          </a:p>
          <a:p>
            <a:pPr algn="r"/>
            <a:r>
              <a:rPr lang="en-US" sz="700" b="1" i="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17-21 June</a:t>
            </a:r>
          </a:p>
          <a:p>
            <a:pPr algn="r"/>
            <a:endParaRPr lang="en-US" sz="1100" i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379975" y="6462458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BB92E8-3AC3-406F-A756-DCE56A1BEC7A}" type="slidenum">
              <a:rPr lang="en-US" sz="1400" b="1" smtClean="0">
                <a:latin typeface="Calibri" pitchFamily="34" charset="0"/>
                <a:cs typeface="Calibri" pitchFamily="34" charset="0"/>
              </a:rPr>
              <a:pPr/>
              <a:t>‹#›</a:t>
            </a:fld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0" descr="CSM logo rework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75005" y="6347780"/>
            <a:ext cx="2726755" cy="494426"/>
          </a:xfrm>
          <a:prstGeom prst="rect">
            <a:avLst/>
          </a:prstGeom>
        </p:spPr>
      </p:pic>
      <p:pic>
        <p:nvPicPr>
          <p:cNvPr id="28" name="Picture 27" descr="icmc logo 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82070" y="6386185"/>
            <a:ext cx="912744" cy="433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0000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0000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tiff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42.tif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846715" y="240580"/>
            <a:ext cx="8295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Influences of Doping, Porosity, and Anisotropy on the Critical Currents of Magnesium Diboride Wires</a:t>
            </a:r>
            <a:endParaRPr lang="en-US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2" name="Picture 16" descr="OSU_99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5" y="139193"/>
            <a:ext cx="756780" cy="7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27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5120" y="1931205"/>
            <a:ext cx="5607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M.A. Susner</a:t>
            </a:r>
          </a:p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M.D. Sumption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G.Z. Li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Y. Yang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and E.W. Collings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MSE logo rew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9055" y="1201510"/>
            <a:ext cx="6797685" cy="1232582"/>
          </a:xfrm>
          <a:prstGeom prst="rect">
            <a:avLst/>
          </a:prstGeom>
        </p:spPr>
      </p:pic>
      <p:pic>
        <p:nvPicPr>
          <p:cNvPr id="9" name="Picture 8" descr="cec-icmc-2013-banner.jpg"/>
          <p:cNvPicPr>
            <a:picLocks noChangeAspect="1"/>
          </p:cNvPicPr>
          <p:nvPr/>
        </p:nvPicPr>
        <p:blipFill>
          <a:blip r:embed="rId4" cstate="print"/>
          <a:srcRect r="65120"/>
          <a:stretch>
            <a:fillRect/>
          </a:stretch>
        </p:blipFill>
        <p:spPr>
          <a:xfrm>
            <a:off x="6569060" y="1086295"/>
            <a:ext cx="2381110" cy="1777758"/>
          </a:xfrm>
          <a:prstGeom prst="rect">
            <a:avLst/>
          </a:prstGeom>
        </p:spPr>
      </p:pic>
      <p:pic>
        <p:nvPicPr>
          <p:cNvPr id="1272834" name="Picture 2" descr="http://www.cec-icmc.org/wp-content/gallery/frontsidebar/anchorage-city-skyline-jody-overstreet_sized.jpg"/>
          <p:cNvPicPr>
            <a:picLocks noChangeAspect="1" noChangeArrowheads="1"/>
          </p:cNvPicPr>
          <p:nvPr/>
        </p:nvPicPr>
        <p:blipFill>
          <a:blip r:embed="rId5" cstate="print"/>
          <a:srcRect t="7258" r="3119" b="11091"/>
          <a:stretch>
            <a:fillRect/>
          </a:stretch>
        </p:blipFill>
        <p:spPr bwMode="auto">
          <a:xfrm>
            <a:off x="6564396" y="4926795"/>
            <a:ext cx="2385774" cy="1344668"/>
          </a:xfrm>
          <a:prstGeom prst="rect">
            <a:avLst/>
          </a:prstGeom>
          <a:noFill/>
        </p:spPr>
      </p:pic>
      <p:pic>
        <p:nvPicPr>
          <p:cNvPr id="1272836" name="Picture 4" descr="http://www.cec-icmc.org/wp-content/gallery/sidebar/flower-moose-wayde-carroll_sized.jpg"/>
          <p:cNvPicPr>
            <a:picLocks noChangeAspect="1" noChangeArrowheads="1"/>
          </p:cNvPicPr>
          <p:nvPr/>
        </p:nvPicPr>
        <p:blipFill>
          <a:blip r:embed="rId6" cstate="print"/>
          <a:srcRect r="23358"/>
          <a:stretch>
            <a:fillRect/>
          </a:stretch>
        </p:blipFill>
        <p:spPr bwMode="auto">
          <a:xfrm>
            <a:off x="6564730" y="2856113"/>
            <a:ext cx="2385440" cy="2070682"/>
          </a:xfrm>
          <a:prstGeom prst="rect">
            <a:avLst/>
          </a:prstGeom>
          <a:noFill/>
        </p:spPr>
      </p:pic>
      <p:pic>
        <p:nvPicPr>
          <p:cNvPr id="11" name="Picture 10" descr="169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7450" y="3928265"/>
            <a:ext cx="4029638" cy="543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00335" y="4389125"/>
            <a:ext cx="560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M.A. Rindfleisch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M.J. Tomsic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model for MgB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17020" y="1623965"/>
            <a:ext cx="553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an anisotropic superconducting material…</a:t>
            </a:r>
            <a:endParaRPr lang="en-US" sz="2000" dirty="0"/>
          </a:p>
        </p:txBody>
      </p:sp>
      <p:graphicFrame>
        <p:nvGraphicFramePr>
          <p:cNvPr id="178177" name="Object 1"/>
          <p:cNvGraphicFramePr>
            <a:graphicFrameLocks noChangeAspect="1"/>
          </p:cNvGraphicFramePr>
          <p:nvPr/>
        </p:nvGraphicFramePr>
        <p:xfrm>
          <a:off x="1345980" y="2123230"/>
          <a:ext cx="28749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181" name="Equation" r:id="rId3" imgW="2590800" imgH="889000" progId="Equation.DSMT4">
                  <p:embed/>
                </p:oleObj>
              </mc:Choice>
              <mc:Fallback>
                <p:oleObj name="Equation" r:id="rId3" imgW="25908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980" y="2123230"/>
                        <a:ext cx="2874963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7020" y="3236975"/>
            <a:ext cx="629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a grain-boundary pinned superconducting material…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608935" y="2123230"/>
            <a:ext cx="325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 a network of 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grains, each with (sin </a:t>
            </a:r>
            <a:r>
              <a:rPr lang="en-US" sz="1600" i="1" dirty="0" smtClean="0">
                <a:latin typeface="Symbol" pitchFamily="18" charset="2"/>
              </a:rPr>
              <a:t>q</a:t>
            </a:r>
            <a:r>
              <a:rPr lang="en-US" sz="1600" dirty="0" smtClean="0">
                <a:latin typeface="Symbol" pitchFamily="18" charset="2"/>
              </a:rPr>
              <a:t>)</a:t>
            </a:r>
            <a:r>
              <a:rPr lang="en-US" sz="1600" dirty="0" smtClean="0"/>
              <a:t> randomly distributed between 0 and 1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0530" y="3121760"/>
            <a:ext cx="357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: “out-of-plane”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c2</a:t>
            </a:r>
            <a:r>
              <a:rPr lang="en-US" sz="1600" dirty="0" smtClean="0"/>
              <a:t>- lower value</a:t>
            </a:r>
          </a:p>
          <a:p>
            <a:r>
              <a:rPr lang="en-US" sz="1600" dirty="0" smtClean="0"/>
              <a:t>90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: “in-plane” </a:t>
            </a:r>
            <a:r>
              <a:rPr lang="en-US" sz="1600" i="1" dirty="0" smtClean="0"/>
              <a:t>B</a:t>
            </a:r>
            <a:r>
              <a:rPr lang="en-US" sz="1600" i="1" baseline="-25000" dirty="0" smtClean="0"/>
              <a:t>c2</a:t>
            </a:r>
            <a:r>
              <a:rPr lang="en-US" sz="1600" dirty="0" smtClean="0"/>
              <a:t>- higher value </a:t>
            </a:r>
            <a:endParaRPr lang="en-US" sz="1600" dirty="0"/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883650" y="3774645"/>
          <a:ext cx="22320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182" name="Equation" r:id="rId5" imgW="1892300" imgH="876300" progId="Equation.DSMT4">
                  <p:embed/>
                </p:oleObj>
              </mc:Choice>
              <mc:Fallback>
                <p:oleObj name="Equation" r:id="rId5" imgW="1892300" imgH="876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0" y="3774645"/>
                        <a:ext cx="2232025" cy="103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17019" y="817460"/>
            <a:ext cx="5031056" cy="652885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Here we use </a:t>
            </a:r>
            <a:r>
              <a:rPr lang="en-US" sz="2000" dirty="0" err="1" smtClean="0">
                <a:solidFill>
                  <a:srgbClr val="C00000"/>
                </a:solidFill>
              </a:rPr>
              <a:t>Eisterer’s</a:t>
            </a:r>
            <a:r>
              <a:rPr lang="en-US" sz="2000" dirty="0" smtClean="0">
                <a:solidFill>
                  <a:srgbClr val="C00000"/>
                </a:solidFill>
              </a:rPr>
              <a:t> analysis for percolative current paths in MgB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2125" y="4465935"/>
            <a:ext cx="325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What are the effects of each of these variables?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93830" y="4965200"/>
            <a:ext cx="4080387" cy="1111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270640" y="4990592"/>
          <a:ext cx="393223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183" name="Equation" r:id="rId7" imgW="2730500" imgH="673100" progId="Equation.DSMT4">
                  <p:embed/>
                </p:oleObj>
              </mc:Choice>
              <mc:Fallback>
                <p:oleObj name="Equation" r:id="rId7" imgW="2730500" imgH="673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0" y="4990592"/>
                        <a:ext cx="3932237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347450" y="894270"/>
          <a:ext cx="5638187" cy="512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03" name="SPW 12.0 Graph" r:id="rId3" imgW="3981611" imgH="3619371" progId="SigmaPlotGraphicObject.11">
                  <p:embed/>
                </p:oleObj>
              </mc:Choice>
              <mc:Fallback>
                <p:oleObj name="SPW 12.0 Graph" r:id="rId3" imgW="3981611" imgH="3619371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50" y="894270"/>
                        <a:ext cx="5638187" cy="5125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1922055" y="3544215"/>
            <a:ext cx="2507226" cy="133718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930935">
            <a:off x="2639073" y="3576413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Increase </a:t>
            </a:r>
            <a:r>
              <a:rPr lang="en-US" b="1" i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endParaRPr lang="en-US" b="1" i="1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1390" y="894270"/>
            <a:ext cx="31126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Use a model undoped MgB</a:t>
            </a:r>
            <a:r>
              <a:rPr lang="en-US" sz="1600" baseline="-250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C00000"/>
                </a:solidFill>
              </a:rPr>
              <a:t> system: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-</a:t>
            </a:r>
            <a:r>
              <a:rPr lang="en-US" sz="1600" i="1" dirty="0" smtClean="0">
                <a:solidFill>
                  <a:srgbClr val="C00000"/>
                </a:solidFill>
              </a:rPr>
              <a:t>J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0</a:t>
            </a:r>
            <a:r>
              <a:rPr lang="en-US" sz="1600" dirty="0" smtClean="0">
                <a:solidFill>
                  <a:srgbClr val="C00000"/>
                </a:solidFill>
              </a:rPr>
              <a:t>: 5x10</a:t>
            </a:r>
            <a:r>
              <a:rPr lang="en-US" sz="1600" baseline="30000" dirty="0" smtClean="0">
                <a:solidFill>
                  <a:srgbClr val="C00000"/>
                </a:solidFill>
              </a:rPr>
              <a:t>6</a:t>
            </a:r>
            <a:r>
              <a:rPr lang="en-US" sz="1600" dirty="0" smtClean="0">
                <a:solidFill>
                  <a:srgbClr val="C00000"/>
                </a:solidFill>
              </a:rPr>
              <a:t> A/cm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-</a:t>
            </a:r>
            <a:r>
              <a:rPr lang="en-US" sz="1600" i="1" dirty="0" smtClean="0">
                <a:solidFill>
                  <a:srgbClr val="C00000"/>
                </a:solidFill>
              </a:rPr>
              <a:t>B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c2</a:t>
            </a:r>
            <a:r>
              <a:rPr lang="en-US" sz="1600" dirty="0" smtClean="0">
                <a:solidFill>
                  <a:srgbClr val="C00000"/>
                </a:solidFill>
              </a:rPr>
              <a:t>: 20 T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-</a:t>
            </a:r>
            <a:r>
              <a:rPr lang="en-US" sz="1600" i="1" dirty="0" smtClean="0">
                <a:solidFill>
                  <a:srgbClr val="C0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>
                <a:solidFill>
                  <a:srgbClr val="C00000"/>
                </a:solidFill>
              </a:rPr>
              <a:t>: 0.2- densely packed system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Increasing </a:t>
            </a:r>
            <a:r>
              <a:rPr lang="el-GR" sz="1600" i="1" dirty="0" smtClean="0">
                <a:solidFill>
                  <a:srgbClr val="C00000"/>
                </a:solidFill>
              </a:rPr>
              <a:t>γ</a:t>
            </a:r>
            <a:r>
              <a:rPr lang="en-US" sz="1600" dirty="0" smtClean="0">
                <a:solidFill>
                  <a:srgbClr val="C00000"/>
                </a:solidFill>
              </a:rPr>
              <a:t> causes a decrease in the amount of supercurrent percolation paths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As a result, </a:t>
            </a:r>
            <a:r>
              <a:rPr lang="en-US" sz="1600" i="1" dirty="0" smtClean="0">
                <a:solidFill>
                  <a:srgbClr val="C00000"/>
                </a:solidFill>
              </a:rPr>
              <a:t>J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>
                <a:solidFill>
                  <a:srgbClr val="C00000"/>
                </a:solidFill>
              </a:rPr>
              <a:t> at high </a:t>
            </a:r>
            <a:r>
              <a:rPr lang="en-US" sz="1600" i="1" dirty="0" smtClean="0">
                <a:solidFill>
                  <a:srgbClr val="C00000"/>
                </a:solidFill>
              </a:rPr>
              <a:t>B</a:t>
            </a:r>
            <a:r>
              <a:rPr lang="en-US" sz="1600" dirty="0" smtClean="0">
                <a:solidFill>
                  <a:srgbClr val="C00000"/>
                </a:solidFill>
              </a:rPr>
              <a:t> decreases – this effect intensifies with increase in </a:t>
            </a:r>
            <a:r>
              <a:rPr lang="el-GR" sz="1600" i="1" dirty="0" smtClean="0">
                <a:solidFill>
                  <a:srgbClr val="C00000"/>
                </a:solidFill>
              </a:rPr>
              <a:t>γ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3779" name="Object 3"/>
          <p:cNvGraphicFramePr>
            <a:graphicFrameLocks noChangeAspect="1"/>
          </p:cNvGraphicFramePr>
          <p:nvPr/>
        </p:nvGraphicFramePr>
        <p:xfrm>
          <a:off x="155425" y="894270"/>
          <a:ext cx="5430944" cy="528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27" name="SPW 12.0 Graph" r:id="rId3" imgW="3533663" imgH="3438538" progId="SigmaPlotGraphicObject.11">
                  <p:embed/>
                </p:oleObj>
              </mc:Choice>
              <mc:Fallback>
                <p:oleObj name="SPW 12.0 Graph" r:id="rId3" imgW="3533663" imgH="3438538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25" y="894270"/>
                        <a:ext cx="5430944" cy="52837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882180" y="3697835"/>
            <a:ext cx="1799303" cy="96356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930935">
            <a:off x="2856501" y="3556958"/>
            <a:ext cx="230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Increase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smtClean="0">
                <a:solidFill>
                  <a:srgbClr val="FF0000"/>
                </a:solidFill>
              </a:rPr>
              <a:t>c</a:t>
            </a:r>
            <a:endParaRPr lang="en-US" b="1" i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Percolation Threshold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0960" y="894270"/>
            <a:ext cx="31126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Anisotropy (</a:t>
            </a:r>
            <a:r>
              <a:rPr lang="el-GR" sz="1600" i="1" dirty="0" smtClean="0">
                <a:solidFill>
                  <a:srgbClr val="C00000"/>
                </a:solidFill>
              </a:rPr>
              <a:t>γ</a:t>
            </a:r>
            <a:r>
              <a:rPr lang="en-US" sz="1600" dirty="0" smtClean="0">
                <a:solidFill>
                  <a:srgbClr val="C00000"/>
                </a:solidFill>
              </a:rPr>
              <a:t>) fixed to 2.5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This value is lower than that seen in single crystals or thin films but typical for what is seen in wires (B purity, grain size, defects)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Increasing </a:t>
            </a:r>
            <a:r>
              <a:rPr lang="en-US" sz="1600" i="1" dirty="0" smtClean="0">
                <a:solidFill>
                  <a:srgbClr val="C0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>
                <a:solidFill>
                  <a:srgbClr val="C00000"/>
                </a:solidFill>
              </a:rPr>
              <a:t> a more subtle effect than anisotropy- effect small at low </a:t>
            </a:r>
            <a:r>
              <a:rPr lang="en-US" sz="1600" i="1" dirty="0" smtClean="0">
                <a:solidFill>
                  <a:srgbClr val="C00000"/>
                </a:solidFill>
              </a:rPr>
              <a:t>B</a:t>
            </a:r>
            <a:r>
              <a:rPr lang="en-US" sz="1600" dirty="0" smtClean="0">
                <a:solidFill>
                  <a:srgbClr val="C00000"/>
                </a:solidFill>
              </a:rPr>
              <a:t>, large at high </a:t>
            </a:r>
            <a:r>
              <a:rPr lang="en-US" sz="1600" i="1" dirty="0" smtClean="0">
                <a:solidFill>
                  <a:srgbClr val="C00000"/>
                </a:solidFill>
              </a:rPr>
              <a:t>B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5585" name="Object 1"/>
          <p:cNvGraphicFramePr>
            <a:graphicFrameLocks noChangeAspect="1"/>
          </p:cNvGraphicFramePr>
          <p:nvPr/>
        </p:nvGraphicFramePr>
        <p:xfrm>
          <a:off x="0" y="779054"/>
          <a:ext cx="5565108" cy="541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51" name="SPW 12.0 Graph" r:id="rId3" imgW="3533663" imgH="3438538" progId="SigmaPlotGraphicObject.11">
                  <p:embed/>
                </p:oleObj>
              </mc:Choice>
              <mc:Fallback>
                <p:oleObj name="SPW 12.0 Graph" r:id="rId3" imgW="3533663" imgH="3438538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9054"/>
                        <a:ext cx="5565108" cy="54151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690155" y="3774645"/>
            <a:ext cx="2448233" cy="12192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044627">
            <a:off x="3782245" y="3432152"/>
            <a:ext cx="203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decrease </a:t>
            </a:r>
            <a:r>
              <a:rPr lang="en-US" b="1" i="1" dirty="0" err="1" smtClean="0">
                <a:solidFill>
                  <a:srgbClr val="FF0000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s</a:t>
            </a:r>
            <a:endParaRPr lang="en-US" b="1" i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044627">
            <a:off x="4071262" y="3704354"/>
            <a:ext cx="203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Increase porosity</a:t>
            </a:r>
            <a:endParaRPr lang="en-US" b="1" i="1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0960" y="894270"/>
            <a:ext cx="311261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Anisotropy (</a:t>
            </a:r>
            <a:r>
              <a:rPr lang="el-GR" sz="1600" i="1" dirty="0" smtClean="0">
                <a:solidFill>
                  <a:srgbClr val="C00000"/>
                </a:solidFill>
              </a:rPr>
              <a:t>γ</a:t>
            </a:r>
            <a:r>
              <a:rPr lang="en-US" sz="1600" dirty="0" smtClean="0">
                <a:solidFill>
                  <a:srgbClr val="C00000"/>
                </a:solidFill>
              </a:rPr>
              <a:t>) fixed to 2.5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>
                <a:solidFill>
                  <a:srgbClr val="C00000"/>
                </a:solidFill>
              </a:rPr>
              <a:t>: 0.2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B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c2</a:t>
            </a:r>
            <a:r>
              <a:rPr lang="en-US" sz="1600" dirty="0" smtClean="0">
                <a:solidFill>
                  <a:srgbClr val="C00000"/>
                </a:solidFill>
              </a:rPr>
              <a:t>: 20T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J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0</a:t>
            </a:r>
            <a:r>
              <a:rPr lang="en-US" sz="1600" dirty="0" smtClean="0">
                <a:solidFill>
                  <a:srgbClr val="C00000"/>
                </a:solidFill>
              </a:rPr>
              <a:t>: 5x10</a:t>
            </a:r>
            <a:r>
              <a:rPr lang="en-US" sz="1600" baseline="30000" dirty="0" smtClean="0">
                <a:solidFill>
                  <a:srgbClr val="C00000"/>
                </a:solidFill>
              </a:rPr>
              <a:t>6</a:t>
            </a:r>
            <a:r>
              <a:rPr lang="en-US" sz="1600" dirty="0" smtClean="0">
                <a:solidFill>
                  <a:srgbClr val="C00000"/>
                </a:solidFill>
              </a:rPr>
              <a:t> A/cm</a:t>
            </a:r>
            <a:r>
              <a:rPr lang="en-US" sz="1600" baseline="30000" dirty="0" smtClean="0">
                <a:solidFill>
                  <a:srgbClr val="C00000"/>
                </a:solidFill>
              </a:rPr>
              <a:t>2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Porosity globally decreases </a:t>
            </a:r>
            <a:r>
              <a:rPr lang="en-US" sz="1600" i="1" dirty="0" smtClean="0">
                <a:solidFill>
                  <a:srgbClr val="C00000"/>
                </a:solidFill>
              </a:rPr>
              <a:t>J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>
                <a:solidFill>
                  <a:srgbClr val="C00000"/>
                </a:solidFill>
              </a:rPr>
              <a:t>(</a:t>
            </a:r>
            <a:r>
              <a:rPr lang="en-US" sz="1600" i="1" dirty="0" smtClean="0">
                <a:solidFill>
                  <a:srgbClr val="C00000"/>
                </a:solidFill>
              </a:rPr>
              <a:t>B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US" sz="1600" i="1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Percolation Model to Real Wires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6715" y="1124700"/>
            <a:ext cx="7757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Need to fit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2000" dirty="0" smtClean="0">
                <a:solidFill>
                  <a:srgbClr val="C00000"/>
                </a:solidFill>
              </a:rPr>
              <a:t> parameters:</a:t>
            </a:r>
          </a:p>
          <a:p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c2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Can obtain experimental values for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c2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Can make the assumption that </a:t>
            </a:r>
            <a:r>
              <a:rPr lang="en-US" sz="2000" i="1" dirty="0" err="1" smtClean="0">
                <a:solidFill>
                  <a:srgbClr val="C00000"/>
                </a:solidFill>
              </a:rPr>
              <a:t>p</a:t>
            </a:r>
            <a:r>
              <a:rPr lang="en-US" sz="2000" i="1" baseline="-25000" dirty="0" err="1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=0 (or close to it) for IMD samples, leaving just one parameter necessary for fitting: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baseline="-250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/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3650280" y="3966670"/>
          <a:ext cx="21891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00" name="Equation" r:id="rId3" imgW="1765300" imgH="673100" progId="Equation.DSMT4">
                  <p:embed/>
                </p:oleObj>
              </mc:Choice>
              <mc:Fallback>
                <p:oleObj name="Equation" r:id="rId3" imgW="1765300" imgH="673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280" y="3966670"/>
                        <a:ext cx="218916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42305" y="1060903"/>
            <a:ext cx="4080387" cy="1111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919115" y="1086295"/>
          <a:ext cx="3932237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01" name="Equation" r:id="rId5" imgW="2730500" imgH="673100" progId="Equation.DSMT4">
                  <p:embed/>
                </p:oleObj>
              </mc:Choice>
              <mc:Fallback>
                <p:oleObj name="Equation" r:id="rId5" imgW="2730500" imgH="673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115" y="1086295"/>
                        <a:ext cx="3932237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i="1" dirty="0" smtClean="0"/>
              <a:t>B</a:t>
            </a:r>
            <a:r>
              <a:rPr lang="en-US" i="1" baseline="-25000" dirty="0" smtClean="0"/>
              <a:t>c2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9201" name="Object 1"/>
          <p:cNvGraphicFramePr>
            <a:graphicFrameLocks noChangeAspect="1"/>
          </p:cNvGraphicFramePr>
          <p:nvPr/>
        </p:nvGraphicFramePr>
        <p:xfrm>
          <a:off x="232235" y="1086295"/>
          <a:ext cx="2827470" cy="2340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25" name="SPW 12.0 Graph" r:id="rId3" imgW="4038549" imgH="3619371" progId="SigmaPlotGraphicObject.11">
                  <p:embed/>
                </p:oleObj>
              </mc:Choice>
              <mc:Fallback>
                <p:oleObj name="SPW 12.0 Graph" r:id="rId3" imgW="4038549" imgH="3619371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79"/>
                      <a:stretch>
                        <a:fillRect/>
                      </a:stretch>
                    </p:blipFill>
                    <p:spPr bwMode="auto">
                      <a:xfrm>
                        <a:off x="232235" y="1086295"/>
                        <a:ext cx="2827470" cy="2340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232235" y="3582620"/>
          <a:ext cx="2974380" cy="240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26" name="SPW 12.0 Graph" r:id="rId5" imgW="4095756" imgH="4143491" progId="SigmaPlotGraphicObject.11">
                  <p:embed/>
                </p:oleObj>
              </mc:Choice>
              <mc:Fallback>
                <p:oleObj name="SPW 12.0 Graph" r:id="rId5" imgW="4095756" imgH="4143491" progId="SigmaPlotGraphicObjec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621" b="13242"/>
                      <a:stretch>
                        <a:fillRect/>
                      </a:stretch>
                    </p:blipFill>
                    <p:spPr bwMode="auto">
                      <a:xfrm>
                        <a:off x="232235" y="3582620"/>
                        <a:ext cx="2974380" cy="2407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3957520" y="1163105"/>
          <a:ext cx="4660194" cy="432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27" name="SPW 12.0 Graph" r:id="rId7" imgW="3609760" imgH="3952926" progId="SigmaPlotGraphicObject.11">
                  <p:embed/>
                </p:oleObj>
              </mc:Choice>
              <mc:Fallback>
                <p:oleObj name="SPW 12.0 Graph" r:id="rId7" imgW="3609760" imgH="3952926" progId="SigmaPlotGraphicObjec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940" b="8096"/>
                      <a:stretch>
                        <a:fillRect/>
                      </a:stretch>
                    </p:blipFill>
                    <p:spPr bwMode="auto">
                      <a:xfrm>
                        <a:off x="3957520" y="1163105"/>
                        <a:ext cx="4660194" cy="432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1922055" y="2315255"/>
            <a:ext cx="387890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114080" y="2968140"/>
            <a:ext cx="4224550" cy="19586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n-US" i="1" dirty="0" smtClean="0"/>
              <a:t>B</a:t>
            </a:r>
            <a:r>
              <a:rPr lang="en-US" i="1" baseline="-25000" dirty="0" smtClean="0"/>
              <a:t>c2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9201" name="Object 1"/>
          <p:cNvGraphicFramePr>
            <a:graphicFrameLocks noChangeAspect="1"/>
          </p:cNvGraphicFramePr>
          <p:nvPr/>
        </p:nvGraphicFramePr>
        <p:xfrm>
          <a:off x="232235" y="1086295"/>
          <a:ext cx="2827470" cy="2340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0" name="SPW 12.0 Graph" r:id="rId3" imgW="4038549" imgH="3619371" progId="SigmaPlotGraphicObject.11">
                  <p:embed/>
                </p:oleObj>
              </mc:Choice>
              <mc:Fallback>
                <p:oleObj name="SPW 12.0 Graph" r:id="rId3" imgW="4038549" imgH="3619371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79"/>
                      <a:stretch>
                        <a:fillRect/>
                      </a:stretch>
                    </p:blipFill>
                    <p:spPr bwMode="auto">
                      <a:xfrm>
                        <a:off x="232235" y="1086295"/>
                        <a:ext cx="2827470" cy="2340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232235" y="3582620"/>
          <a:ext cx="2974380" cy="2407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1" name="SPW 12.0 Graph" r:id="rId5" imgW="4095756" imgH="4143491" progId="SigmaPlotGraphicObject.11">
                  <p:embed/>
                </p:oleObj>
              </mc:Choice>
              <mc:Fallback>
                <p:oleObj name="SPW 12.0 Graph" r:id="rId5" imgW="4095756" imgH="4143491" progId="SigmaPlotGraphicObjec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621" b="13242"/>
                      <a:stretch>
                        <a:fillRect/>
                      </a:stretch>
                    </p:blipFill>
                    <p:spPr bwMode="auto">
                      <a:xfrm>
                        <a:off x="232235" y="3582620"/>
                        <a:ext cx="2974380" cy="2407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3957520" y="1163105"/>
          <a:ext cx="4660194" cy="432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2" name="SPW 12.0 Graph" r:id="rId7" imgW="3609760" imgH="3952926" progId="SigmaPlotGraphicObject.11">
                  <p:embed/>
                </p:oleObj>
              </mc:Choice>
              <mc:Fallback>
                <p:oleObj name="SPW 12.0 Graph" r:id="rId7" imgW="3609760" imgH="3952926" progId="SigmaPlotGraphicObjec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940" b="8096"/>
                      <a:stretch>
                        <a:fillRect/>
                      </a:stretch>
                    </p:blipFill>
                    <p:spPr bwMode="auto">
                      <a:xfrm>
                        <a:off x="3957520" y="1163105"/>
                        <a:ext cx="4660194" cy="432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>
            <a:off x="1922055" y="2315255"/>
            <a:ext cx="387890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114080" y="2968140"/>
            <a:ext cx="4224550" cy="19586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3266230" y="625435"/>
          <a:ext cx="5713714" cy="557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53" name="SPW 12.0 Graph" r:id="rId9" imgW="3610030" imgH="3619371" progId="SigmaPlotGraphicObject.11">
                  <p:embed/>
                </p:oleObj>
              </mc:Choice>
              <mc:Fallback>
                <p:oleObj name="SPW 12.0 Graph" r:id="rId9" imgW="3610030" imgH="3619371" progId="SigmaPlotGraphicObject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79" r="5066"/>
                      <a:stretch>
                        <a:fillRect/>
                      </a:stretch>
                    </p:blipFill>
                    <p:spPr bwMode="auto">
                      <a:xfrm>
                        <a:off x="3266230" y="625435"/>
                        <a:ext cx="5713714" cy="55770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10405" y="779055"/>
            <a:ext cx="3112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B</a:t>
            </a:r>
            <a:r>
              <a:rPr lang="en-US" sz="3200" i="1" baseline="-25000" dirty="0" smtClean="0">
                <a:solidFill>
                  <a:srgbClr val="C00000"/>
                </a:solidFill>
              </a:rPr>
              <a:t>c2,0K</a:t>
            </a:r>
            <a:r>
              <a:rPr lang="en-US" sz="3200" dirty="0" smtClean="0">
                <a:solidFill>
                  <a:srgbClr val="C00000"/>
                </a:solidFill>
              </a:rPr>
              <a:t> ~ 30 T</a:t>
            </a:r>
            <a:endParaRPr lang="en-US" sz="3200" i="1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</a:t>
            </a:r>
            <a:endParaRPr lang="en-US" dirty="0"/>
          </a:p>
        </p:txBody>
      </p:sp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369" name="Object 1"/>
          <p:cNvGraphicFramePr>
            <a:graphicFrameLocks noChangeAspect="1"/>
          </p:cNvGraphicFramePr>
          <p:nvPr/>
        </p:nvGraphicFramePr>
        <p:xfrm>
          <a:off x="6223415" y="1470345"/>
          <a:ext cx="2247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73" name="Equation" r:id="rId3" imgW="2247900" imgH="787400" progId="Equation.DSMT4">
                  <p:embed/>
                </p:oleObj>
              </mc:Choice>
              <mc:Fallback>
                <p:oleObj name="Equation" r:id="rId3" imgW="2247900" imgH="787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415" y="1470345"/>
                        <a:ext cx="22479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155425" y="855865"/>
          <a:ext cx="3080978" cy="3006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74" name="SPW 12.0 Graph" r:id="rId5" imgW="3610030" imgH="3619371" progId="SigmaPlotGraphicObject.11">
                  <p:embed/>
                </p:oleObj>
              </mc:Choice>
              <mc:Fallback>
                <p:oleObj name="SPW 12.0 Graph" r:id="rId5" imgW="3610030" imgH="3619371" progId="SigmaPlotGraphicObjec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579" r="5066"/>
                      <a:stretch>
                        <a:fillRect/>
                      </a:stretch>
                    </p:blipFill>
                    <p:spPr bwMode="auto">
                      <a:xfrm>
                        <a:off x="155425" y="855865"/>
                        <a:ext cx="3080978" cy="3006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50280" y="894270"/>
            <a:ext cx="5301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Isolating </a:t>
            </a:r>
            <a:r>
              <a:rPr lang="el-GR" sz="1800" i="1" dirty="0" smtClean="0">
                <a:solidFill>
                  <a:srgbClr val="C00000"/>
                </a:solidFill>
              </a:rPr>
              <a:t>γ</a:t>
            </a:r>
            <a:r>
              <a:rPr lang="en-US" sz="1800" dirty="0" smtClean="0">
                <a:solidFill>
                  <a:srgbClr val="C00000"/>
                </a:solidFill>
              </a:rPr>
              <a:t> for a </a:t>
            </a:r>
            <a:r>
              <a:rPr lang="en-US" sz="1800" b="1" dirty="0" err="1" smtClean="0">
                <a:solidFill>
                  <a:srgbClr val="C00000"/>
                </a:solidFill>
              </a:rPr>
              <a:t>nano</a:t>
            </a:r>
            <a:r>
              <a:rPr lang="en-US" sz="1800" b="1" dirty="0" smtClean="0">
                <a:solidFill>
                  <a:srgbClr val="C00000"/>
                </a:solidFill>
              </a:rPr>
              <a:t>-polycrystalline</a:t>
            </a:r>
            <a:r>
              <a:rPr lang="en-US" sz="1800" dirty="0" smtClean="0">
                <a:solidFill>
                  <a:srgbClr val="C00000"/>
                </a:solidFill>
              </a:rPr>
              <a:t> material is </a:t>
            </a:r>
            <a:r>
              <a:rPr lang="en-US" sz="1800" u="sng" dirty="0" smtClean="0">
                <a:solidFill>
                  <a:srgbClr val="C00000"/>
                </a:solidFill>
              </a:rPr>
              <a:t>problematic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Can estimate based on:</a:t>
            </a:r>
            <a:endParaRPr lang="en-US" sz="1800" dirty="0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372" name="Object 4"/>
          <p:cNvGraphicFramePr>
            <a:graphicFrameLocks noChangeAspect="1"/>
          </p:cNvGraphicFramePr>
          <p:nvPr/>
        </p:nvGraphicFramePr>
        <p:xfrm>
          <a:off x="3304635" y="2545685"/>
          <a:ext cx="358140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75" name="SPW 12.0 Graph" r:id="rId7" imgW="3581426" imgH="3629102" progId="SigmaPlotGraphicObject.11">
                  <p:embed/>
                </p:oleObj>
              </mc:Choice>
              <mc:Fallback>
                <p:oleObj name="SPW 12.0 Graph" r:id="rId7" imgW="3581426" imgH="3629102" progId="SigmaPlotGraphicObject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635" y="2545685"/>
                        <a:ext cx="3581400" cy="362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49545" y="2207265"/>
            <a:ext cx="5914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M. </a:t>
            </a:r>
            <a:r>
              <a:rPr lang="en-US" sz="1100" dirty="0" err="1" smtClean="0"/>
              <a:t>Eisterer</a:t>
            </a:r>
            <a:r>
              <a:rPr lang="en-US" sz="1100" dirty="0" smtClean="0"/>
              <a:t>, M. </a:t>
            </a:r>
            <a:r>
              <a:rPr lang="en-US" sz="1100" dirty="0" err="1" smtClean="0"/>
              <a:t>Zehetmayer</a:t>
            </a:r>
            <a:r>
              <a:rPr lang="en-US" sz="1100" dirty="0" smtClean="0"/>
              <a:t>, and H. W. Weber (2003) </a:t>
            </a:r>
            <a:r>
              <a:rPr lang="en-US" sz="1100" i="1" dirty="0" smtClean="0"/>
              <a:t>Phys. Rev. </a:t>
            </a:r>
            <a:r>
              <a:rPr lang="en-US" sz="1100" i="1" dirty="0" err="1" smtClean="0"/>
              <a:t>Lett</a:t>
            </a:r>
            <a:r>
              <a:rPr lang="en-US" sz="1100" i="1" dirty="0" smtClean="0"/>
              <a:t>.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916510" y="2660900"/>
            <a:ext cx="222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When we assume 0.2&lt;</a:t>
            </a:r>
            <a:r>
              <a:rPr lang="en-US" sz="1600" i="1" dirty="0" smtClean="0">
                <a:solidFill>
                  <a:srgbClr val="C00000"/>
                </a:solidFill>
              </a:rPr>
              <a:t>p</a:t>
            </a:r>
            <a:r>
              <a:rPr lang="en-US" sz="1600" i="1" baseline="-250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>
                <a:solidFill>
                  <a:srgbClr val="C00000"/>
                </a:solidFill>
              </a:rPr>
              <a:t>&lt;0.3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(reasonable estimate typical to literature)</a:t>
            </a:r>
          </a:p>
          <a:p>
            <a:endParaRPr lang="en-US" sz="16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 we get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2.1&lt;</a:t>
            </a:r>
            <a:r>
              <a:rPr lang="el-GR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&lt;3.1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 bwMode="auto">
          <a:xfrm rot="19818388">
            <a:off x="4570523" y="3256232"/>
            <a:ext cx="268835" cy="1305770"/>
          </a:xfrm>
          <a:prstGeom prst="ellipse">
            <a:avLst/>
          </a:prstGeom>
          <a:noFill/>
          <a:ln w="222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-Ligh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639" y="4312315"/>
            <a:ext cx="2803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Now we have reasonable starting values for </a:t>
            </a:r>
            <a:r>
              <a:rPr lang="en-US" sz="2800" i="1" dirty="0" smtClean="0">
                <a:solidFill>
                  <a:srgbClr val="C00000"/>
                </a:solidFill>
              </a:rPr>
              <a:t>J</a:t>
            </a:r>
            <a:r>
              <a:rPr lang="en-US" sz="2800" i="1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l-GR" sz="2800" i="1" dirty="0" smtClean="0">
                <a:solidFill>
                  <a:srgbClr val="C00000"/>
                </a:solidFill>
              </a:rPr>
              <a:t>γ</a:t>
            </a:r>
            <a:r>
              <a:rPr lang="en-US" sz="2800" i="1" dirty="0" smtClean="0">
                <a:solidFill>
                  <a:srgbClr val="C00000"/>
                </a:solidFill>
              </a:rPr>
              <a:t>,</a:t>
            </a:r>
            <a:r>
              <a:rPr lang="en-US" sz="2800" dirty="0" smtClean="0">
                <a:solidFill>
                  <a:srgbClr val="C00000"/>
                </a:solidFill>
              </a:rPr>
              <a:t> and </a:t>
            </a:r>
            <a:r>
              <a:rPr lang="en-US" sz="2800" i="1" dirty="0" smtClean="0">
                <a:solidFill>
                  <a:srgbClr val="C00000"/>
                </a:solidFill>
              </a:rPr>
              <a:t>B</a:t>
            </a:r>
            <a:r>
              <a:rPr lang="en-US" sz="2800" i="1" baseline="-25000" dirty="0" smtClean="0">
                <a:solidFill>
                  <a:srgbClr val="C00000"/>
                </a:solidFill>
              </a:rPr>
              <a:t>c2</a:t>
            </a:r>
            <a:endParaRPr lang="en-US" sz="2800" b="1" i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7633" name="Object 1"/>
          <p:cNvGraphicFramePr>
            <a:graphicFrameLocks noChangeAspect="1"/>
          </p:cNvGraphicFramePr>
          <p:nvPr/>
        </p:nvGraphicFramePr>
        <p:xfrm>
          <a:off x="961930" y="1623965"/>
          <a:ext cx="3592160" cy="339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95" name="SPW 12.0 Graph" r:id="rId3" imgW="3800542" imgH="3590989" progId="SigmaPlotGraphicObject.11">
                  <p:embed/>
                </p:oleObj>
              </mc:Choice>
              <mc:Fallback>
                <p:oleObj name="SPW 12.0 Graph" r:id="rId3" imgW="3800542" imgH="3590989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30" y="1623965"/>
                        <a:ext cx="3592160" cy="3394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:\Users\susner\Desktop\MS\IMD-675-120-B.TIF"/>
          <p:cNvPicPr/>
          <p:nvPr/>
        </p:nvPicPr>
        <p:blipFill>
          <a:blip r:embed="rId5" cstate="print"/>
          <a:srcRect l="14156" t="3407" r="14493"/>
          <a:stretch>
            <a:fillRect/>
          </a:stretch>
        </p:blipFill>
        <p:spPr bwMode="auto">
          <a:xfrm>
            <a:off x="5645238" y="779055"/>
            <a:ext cx="3100895" cy="314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susner\Desktop\DOWN6.T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6629" y="3928265"/>
            <a:ext cx="3178326" cy="23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3830" y="740650"/>
            <a:ext cx="526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Used experimentally determined </a:t>
            </a:r>
            <a:r>
              <a:rPr lang="en-US" b="1" i="1" dirty="0" smtClean="0">
                <a:latin typeface="Symbol" pitchFamily="18" charset="2"/>
              </a:rPr>
              <a:t>g</a:t>
            </a:r>
            <a:r>
              <a:rPr lang="en-US" b="1" dirty="0" smtClean="0"/>
              <a:t>, </a:t>
            </a:r>
            <a:r>
              <a:rPr lang="en-US" b="1" i="1" dirty="0" smtClean="0"/>
              <a:t>J</a:t>
            </a:r>
            <a:r>
              <a:rPr lang="en-US" b="1" i="1" baseline="-25000" dirty="0" smtClean="0"/>
              <a:t>0</a:t>
            </a:r>
            <a:r>
              <a:rPr lang="en-US" b="1" dirty="0" smtClean="0"/>
              <a:t>, </a:t>
            </a:r>
            <a:r>
              <a:rPr lang="en-US" b="1" i="1" dirty="0" smtClean="0"/>
              <a:t>B</a:t>
            </a:r>
            <a:r>
              <a:rPr lang="en-US" b="1" i="1" baseline="-25000" dirty="0" smtClean="0"/>
              <a:t>c2</a:t>
            </a:r>
            <a:r>
              <a:rPr lang="en-US" b="1" dirty="0" smtClean="0"/>
              <a:t> for initial fitting parameters</a:t>
            </a:r>
            <a:endParaRPr lang="en-US" b="1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IMD, 2% C-doped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118820"/>
            <a:ext cx="5916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IMD wire was assumed to be 100% connected (i.e. no porosity) in fitting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Assumption valid in comparison to PIT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" y="0"/>
            <a:ext cx="3451412" cy="828021"/>
          </a:xfrm>
        </p:spPr>
        <p:txBody>
          <a:bodyPr/>
          <a:lstStyle/>
          <a:p>
            <a:r>
              <a:rPr lang="en-US" sz="3200" b="1" dirty="0" smtClean="0"/>
              <a:t>PIT ~2% C-doped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27CE83-68DA-42D8-BC1E-B80E6953CB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57" name="Object 1"/>
          <p:cNvGraphicFramePr>
            <a:graphicFrameLocks noChangeAspect="1"/>
          </p:cNvGraphicFramePr>
          <p:nvPr/>
        </p:nvGraphicFramePr>
        <p:xfrm>
          <a:off x="309045" y="779055"/>
          <a:ext cx="4449632" cy="402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19" name="SPW 12.0 Graph" r:id="rId3" imgW="3971896" imgH="3590989" progId="SigmaPlotGraphicObject.11">
                  <p:embed/>
                </p:oleObj>
              </mc:Choice>
              <mc:Fallback>
                <p:oleObj name="SPW 12.0 Graph" r:id="rId3" imgW="3971896" imgH="3590989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45" y="779055"/>
                        <a:ext cx="4449632" cy="4022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8659" name="Picture 3" descr="C:\Users\susner\Documents\old desktop\c doped smi pics\52-6-3C.TIF"/>
          <p:cNvPicPr>
            <a:picLocks noChangeAspect="1" noChangeArrowheads="1"/>
          </p:cNvPicPr>
          <p:nvPr/>
        </p:nvPicPr>
        <p:blipFill>
          <a:blip r:embed="rId5" cstate="print"/>
          <a:srcRect t="27344"/>
          <a:stretch>
            <a:fillRect/>
          </a:stretch>
        </p:blipFill>
        <p:spPr bwMode="auto">
          <a:xfrm>
            <a:off x="5100918" y="0"/>
            <a:ext cx="3935506" cy="2143830"/>
          </a:xfrm>
          <a:prstGeom prst="rect">
            <a:avLst/>
          </a:prstGeom>
          <a:noFill/>
        </p:spPr>
      </p:pic>
      <p:pic>
        <p:nvPicPr>
          <p:cNvPr id="198662" name="Picture 6" descr="C:\Users\susner\Desktop\F2823007.TIF"/>
          <p:cNvPicPr>
            <a:picLocks noChangeAspect="1" noChangeArrowheads="1"/>
          </p:cNvPicPr>
          <p:nvPr/>
        </p:nvPicPr>
        <p:blipFill>
          <a:blip r:embed="rId6" cstate="print"/>
          <a:srcRect t="16143"/>
          <a:stretch>
            <a:fillRect/>
          </a:stretch>
        </p:blipFill>
        <p:spPr bwMode="auto">
          <a:xfrm>
            <a:off x="5083403" y="2151530"/>
            <a:ext cx="3917162" cy="2461111"/>
          </a:xfrm>
          <a:prstGeom prst="rect">
            <a:avLst/>
          </a:prstGeom>
          <a:noFill/>
        </p:spPr>
      </p:pic>
      <p:pic>
        <p:nvPicPr>
          <p:cNvPr id="198663" name="Picture 7" descr="C:\Users\susner\Desktop\F2823009.TIF"/>
          <p:cNvPicPr>
            <a:picLocks noChangeAspect="1" noChangeArrowheads="1"/>
          </p:cNvPicPr>
          <p:nvPr/>
        </p:nvPicPr>
        <p:blipFill>
          <a:blip r:embed="rId7" cstate="print"/>
          <a:srcRect t="23062"/>
          <a:stretch>
            <a:fillRect/>
          </a:stretch>
        </p:blipFill>
        <p:spPr bwMode="auto">
          <a:xfrm>
            <a:off x="5074439" y="4625788"/>
            <a:ext cx="3872338" cy="2232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003605"/>
            <a:ext cx="518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properties within a fiber are the same as IMD </a:t>
            </a:r>
            <a:r>
              <a:rPr lang="en-US" dirty="0" smtClean="0">
                <a:sym typeface="Wingdings" pitchFamily="2" charset="2"/>
              </a:rPr>
              <a:t> porosity/MgO layers only difference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426" y="740650"/>
            <a:ext cx="89885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This work was funded by the Unites States Department of Energy, Office of High Energy Physics and the State of Ohio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 portion of the data in this work was collected at the National High Magnetic Field Laboratory at Florida State University</a:t>
            </a:r>
          </a:p>
        </p:txBody>
      </p:sp>
      <p:pic>
        <p:nvPicPr>
          <p:cNvPr id="4" name="Picture 3" descr="new_doe_seal_color_0428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75" y="2891330"/>
            <a:ext cx="2189086" cy="2189086"/>
          </a:xfrm>
          <a:prstGeom prst="rect">
            <a:avLst/>
          </a:prstGeom>
        </p:spPr>
      </p:pic>
      <p:pic>
        <p:nvPicPr>
          <p:cNvPr id="6" name="Picture 5" descr="ohio_se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3040" y="2891330"/>
            <a:ext cx="2189085" cy="2189085"/>
          </a:xfrm>
          <a:prstGeom prst="rect">
            <a:avLst/>
          </a:prstGeom>
        </p:spPr>
      </p:pic>
      <p:pic>
        <p:nvPicPr>
          <p:cNvPr id="8" name="Picture 7" descr="nhmf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4580" y="2852925"/>
            <a:ext cx="2248604" cy="2227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Implications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779055"/>
          <a:ext cx="4566158" cy="2194560"/>
        </p:xfrm>
        <a:graphic>
          <a:graphicData uri="http://schemas.openxmlformats.org/drawingml/2006/table">
            <a:tbl>
              <a:tblPr/>
              <a:tblGrid>
                <a:gridCol w="1615694"/>
                <a:gridCol w="1475232"/>
                <a:gridCol w="1475232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MgB</a:t>
                      </a:r>
                      <a:r>
                        <a:rPr lang="en-US" sz="1600" b="1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-IMD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MgB</a:t>
                      </a:r>
                      <a:r>
                        <a:rPr lang="en-US" sz="1600" b="1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-PIT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J</a:t>
                      </a:r>
                      <a:r>
                        <a:rPr lang="en-US" sz="1600" b="1" i="1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1.1 x 10</a:t>
                      </a:r>
                      <a:r>
                        <a:rPr lang="en-US" sz="1600" b="1" baseline="30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A/cm</a:t>
                      </a:r>
                      <a:r>
                        <a:rPr lang="en-US" sz="1600" b="1" baseline="30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1.1 x 10</a:t>
                      </a:r>
                      <a:r>
                        <a:rPr lang="en-US" sz="1600" b="1" baseline="30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A/cm</a:t>
                      </a:r>
                      <a:r>
                        <a:rPr lang="en-US" sz="1600" b="1" baseline="30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</a:t>
                      </a:r>
                      <a:r>
                        <a:rPr lang="en-US" sz="1600" b="1" i="1" baseline="-25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c2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 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 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</a:t>
                      </a:r>
                      <a:endParaRPr lang="en-US" sz="1600" b="1" i="1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</a:t>
                      </a:r>
                      <a:r>
                        <a:rPr lang="en-US" sz="1600" b="1" i="1" baseline="-25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</a:t>
                      </a:r>
                      <a:r>
                        <a:rPr lang="en-US" sz="1600" b="1" i="1" baseline="-25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0.67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p*= p</a:t>
                      </a:r>
                      <a:r>
                        <a:rPr lang="en-US" sz="1600" b="1" i="1" baseline="-25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</a:t>
                      </a:r>
                      <a:r>
                        <a:rPr lang="en-US" sz="1600" b="1" i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/p</a:t>
                      </a:r>
                      <a:r>
                        <a:rPr lang="en-US" sz="1600" b="1" i="1" baseline="-2500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</a:t>
                      </a:r>
                      <a:endParaRPr lang="en-US" sz="1600" b="1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0.30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</a:t>
                      </a:r>
                      <a:r>
                        <a:rPr lang="en-US" sz="1600" b="1" i="1" baseline="-25000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=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[(</a:t>
                      </a:r>
                      <a:r>
                        <a:rPr lang="en-US" sz="1600" b="1" i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</a:t>
                      </a:r>
                      <a:r>
                        <a:rPr lang="en-US" sz="1600" b="1" i="1" baseline="-25000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-p</a:t>
                      </a:r>
                      <a:r>
                        <a:rPr lang="en-US" sz="1600" b="1" i="1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/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(</a:t>
                      </a:r>
                      <a:r>
                        <a:rPr lang="en-US" sz="1600" b="1" i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1-p</a:t>
                      </a:r>
                      <a:r>
                        <a:rPr lang="en-US" sz="1600" b="1" i="1" baseline="-25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)]</a:t>
                      </a:r>
                      <a:r>
                        <a:rPr lang="en-US" sz="1600" b="1" baseline="30000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1.76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0.59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44514" name="Object 2"/>
          <p:cNvGraphicFramePr>
            <a:graphicFrameLocks noChangeAspect="1"/>
          </p:cNvGraphicFramePr>
          <p:nvPr/>
        </p:nvGraphicFramePr>
        <p:xfrm>
          <a:off x="4687215" y="759758"/>
          <a:ext cx="4378170" cy="447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16" name="SPW 12.0 Graph" r:id="rId3" imgW="4718124" imgH="4818854" progId="SigmaPlotGraphicObject.11">
                  <p:embed/>
                </p:oleObj>
              </mc:Choice>
              <mc:Fallback>
                <p:oleObj name="SPW 12.0 Graph" r:id="rId3" imgW="4718124" imgH="4818854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215" y="759758"/>
                        <a:ext cx="4378170" cy="4474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997289"/>
            <a:ext cx="4608600" cy="3860711"/>
          </a:xfrm>
          <a:noFill/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At 4.2 K, 10 T, the decrease in Jc seen in MgB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compared to a </a:t>
            </a:r>
            <a:r>
              <a:rPr lang="en-US" sz="2000" b="1" u="sng" dirty="0" smtClean="0"/>
              <a:t>theoretical, dense, isotropic </a:t>
            </a:r>
            <a:r>
              <a:rPr lang="en-US" sz="2000" b="1" dirty="0" smtClean="0"/>
              <a:t>material is </a:t>
            </a:r>
          </a:p>
          <a:p>
            <a:pPr>
              <a:buNone/>
            </a:pPr>
            <a:r>
              <a:rPr lang="en-US" sz="2000" b="1" dirty="0" smtClean="0"/>
              <a:t>~60% due to anisotropy</a:t>
            </a:r>
          </a:p>
          <a:p>
            <a:pPr>
              <a:buNone/>
            </a:pPr>
            <a:r>
              <a:rPr lang="en-US" sz="2000" b="1" dirty="0" smtClean="0"/>
              <a:t>~40% due to porosity</a:t>
            </a:r>
          </a:p>
          <a:p>
            <a:pPr>
              <a:buNone/>
            </a:pPr>
            <a:r>
              <a:rPr lang="en-US" sz="2000" b="1" dirty="0" smtClean="0"/>
              <a:t>Anisotropy limits high field </a:t>
            </a:r>
            <a:r>
              <a:rPr lang="en-US" sz="2000" b="1" i="1" dirty="0" smtClean="0"/>
              <a:t>J</a:t>
            </a:r>
            <a:r>
              <a:rPr lang="en-US" sz="2000" b="1" i="1" baseline="-25000" dirty="0" smtClean="0"/>
              <a:t>c</a:t>
            </a:r>
            <a:r>
              <a:rPr lang="en-US" sz="2000" b="1" dirty="0" smtClean="0"/>
              <a:t> (not new)</a:t>
            </a:r>
          </a:p>
          <a:p>
            <a:pPr>
              <a:buNone/>
            </a:pPr>
            <a:r>
              <a:rPr lang="en-US" sz="2000" b="1" dirty="0" smtClean="0"/>
              <a:t>Decreasing porosity can mitigate this effect</a:t>
            </a:r>
          </a:p>
          <a:p>
            <a:pPr>
              <a:buNone/>
            </a:pPr>
            <a:r>
              <a:rPr lang="en-US" sz="2000" b="1" dirty="0" smtClean="0"/>
              <a:t>Additionally, anisotropy can be further reduced with increased doping</a:t>
            </a:r>
          </a:p>
          <a:p>
            <a:pPr>
              <a:buNone/>
            </a:pPr>
            <a:endParaRPr lang="en-US" sz="2000" dirty="0"/>
          </a:p>
        </p:txBody>
      </p:sp>
      <p:graphicFrame>
        <p:nvGraphicFramePr>
          <p:cNvPr id="1344515" name="Object 3"/>
          <p:cNvGraphicFramePr>
            <a:graphicFrameLocks noChangeAspect="1"/>
          </p:cNvGraphicFramePr>
          <p:nvPr/>
        </p:nvGraphicFramePr>
        <p:xfrm>
          <a:off x="7529185" y="767990"/>
          <a:ext cx="1512164" cy="1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17" name="SPW 12.0 Graph" r:id="rId5" imgW="2458340" imgH="2610438" progId="SigmaPlotGraphicObject.11">
                  <p:embed/>
                </p:oleObj>
              </mc:Choice>
              <mc:Fallback>
                <p:oleObj name="SPW 12.0 Graph" r:id="rId5" imgW="2458340" imgH="2610438" progId="SigmaPlotGraphicObjec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509"/>
                      <a:stretch>
                        <a:fillRect/>
                      </a:stretch>
                    </p:blipFill>
                    <p:spPr bwMode="auto">
                      <a:xfrm>
                        <a:off x="7529185" y="767990"/>
                        <a:ext cx="1512164" cy="1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00960" y="779055"/>
            <a:ext cx="1920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See </a:t>
            </a:r>
            <a:r>
              <a:rPr lang="en-US" sz="1100" i="1" dirty="0" smtClean="0"/>
              <a:t>M.A. Susner et al. (2011) </a:t>
            </a:r>
            <a:r>
              <a:rPr lang="en-US" sz="1100" i="1" dirty="0" err="1" smtClean="0"/>
              <a:t>SuST</a:t>
            </a:r>
            <a:r>
              <a:rPr lang="en-US" sz="1100" i="1" dirty="0" smtClean="0"/>
              <a:t> 24 012001/1-5</a:t>
            </a:r>
            <a:endParaRPr lang="en-US" sz="11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84998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Based on this understanding, and feedback with our collaborators at </a:t>
            </a:r>
            <a:r>
              <a:rPr lang="en-US" sz="16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Hypertech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Following the RLI process of </a:t>
            </a:r>
            <a:r>
              <a:rPr lang="en-US" sz="16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Giunchi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… one achieves good material density </a:t>
            </a:r>
          </a:p>
          <a:p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Following </a:t>
            </a:r>
            <a:r>
              <a:rPr lang="en-US" sz="16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Kumakura’s</a:t>
            </a:r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IMD results… one achieves good J</a:t>
            </a:r>
            <a:r>
              <a:rPr lang="en-US" sz="1600" i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</a:p>
          <a:p>
            <a:endParaRPr lang="en-US" sz="1600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 get good J</a:t>
            </a:r>
            <a:r>
              <a:rPr lang="en-US" sz="1600" b="1" i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with SMI pre-doped 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nano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-B as a result of increases in B</a:t>
            </a:r>
            <a:r>
              <a:rPr lang="en-US" sz="1600" b="1" i="1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c2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decreasing porosity, and decreasing </a:t>
            </a:r>
            <a:r>
              <a:rPr lang="el-GR" sz="16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γ</a:t>
            </a:r>
            <a:endParaRPr lang="en-US" sz="1600" b="1" i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6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81249" name="Object 1"/>
          <p:cNvGraphicFramePr>
            <a:graphicFrameLocks noChangeAspect="1"/>
          </p:cNvGraphicFramePr>
          <p:nvPr/>
        </p:nvGraphicFramePr>
        <p:xfrm>
          <a:off x="1730030" y="846451"/>
          <a:ext cx="5960171" cy="4080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67" name="SPW 12.0 Graph" r:id="rId3" imgW="7258624" imgH="4968218" progId="SigmaPlotGraphicObject.11">
                  <p:embed/>
                </p:oleObj>
              </mc:Choice>
              <mc:Fallback>
                <p:oleObj name="SPW 12.0 Graph" r:id="rId3" imgW="7258624" imgH="4968218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030" y="846451"/>
                        <a:ext cx="5960171" cy="4080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675"/>
            <a:ext cx="9144000" cy="5329517"/>
          </a:xfrm>
          <a:noFill/>
          <a:ln>
            <a:noFill/>
          </a:ln>
        </p:spPr>
        <p:txBody>
          <a:bodyPr/>
          <a:lstStyle/>
          <a:p>
            <a:r>
              <a:rPr lang="en-US" sz="2000" dirty="0" smtClean="0"/>
              <a:t>Much research in MgB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focused on improving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c2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F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J</a:t>
            </a:r>
            <a:r>
              <a:rPr lang="en-US" sz="2000" i="1" baseline="-25000" dirty="0" err="1" smtClean="0"/>
              <a:t>c</a:t>
            </a:r>
            <a:r>
              <a:rPr lang="en-US" sz="2000" dirty="0" smtClean="0"/>
              <a:t>, &amp;c. </a:t>
            </a:r>
          </a:p>
          <a:p>
            <a:r>
              <a:rPr lang="en-US" sz="2000" dirty="0" smtClean="0"/>
              <a:t>A complete </a:t>
            </a:r>
            <a:r>
              <a:rPr lang="en-US" sz="2000" dirty="0" err="1" smtClean="0"/>
              <a:t>deconvolution</a:t>
            </a:r>
            <a:r>
              <a:rPr lang="en-US" sz="2000" dirty="0" smtClean="0"/>
              <a:t> of connectivity, pinning, anisotropy,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c2</a:t>
            </a:r>
            <a:r>
              <a:rPr lang="en-US" sz="2000" dirty="0" smtClean="0"/>
              <a:t>, and porosity was possible using PIT, IMD, and thin film MgB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samples</a:t>
            </a:r>
          </a:p>
          <a:p>
            <a:r>
              <a:rPr lang="en-US" sz="2000" dirty="0" smtClean="0"/>
              <a:t>Previous work has led to the conclusion that MgB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not ideal for high field applications due to its anisotropy</a:t>
            </a:r>
          </a:p>
          <a:p>
            <a:r>
              <a:rPr lang="en-US" sz="2000" dirty="0" smtClean="0"/>
              <a:t> Careful synthesis of wires with reduced anisotropy and porosity can increase high field properties (e.g. 10 T) by an order of magnitude</a:t>
            </a:r>
          </a:p>
          <a:p>
            <a:r>
              <a:rPr lang="en-US" sz="2000" dirty="0" smtClean="0"/>
              <a:t>Application of percolation theory to MgB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wires of different designs isolated the effects of porosity and crystalline anisotropy. Unappreciated to date, porosity was seen to be just as important a factor as </a:t>
            </a:r>
            <a:r>
              <a:rPr lang="en-US" sz="2000" i="1" dirty="0" smtClean="0">
                <a:latin typeface="Symbol" pitchFamily="18" charset="2"/>
              </a:rPr>
              <a:t>g</a:t>
            </a:r>
          </a:p>
          <a:p>
            <a:pPr lvl="1"/>
            <a:r>
              <a:rPr lang="en-US" sz="1800" dirty="0" smtClean="0"/>
              <a:t>In particular, at 10 T, 60% of </a:t>
            </a:r>
            <a:r>
              <a:rPr lang="en-US" sz="1800" dirty="0" err="1" smtClean="0"/>
              <a:t>supercurrent</a:t>
            </a:r>
            <a:r>
              <a:rPr lang="en-US" sz="1800" dirty="0" smtClean="0"/>
              <a:t> degradation comes from anisotropy, 40% from porosity</a:t>
            </a:r>
          </a:p>
          <a:p>
            <a:pPr lvl="1"/>
            <a:r>
              <a:rPr lang="en-US" sz="1800" dirty="0" smtClean="0"/>
              <a:t>Can nearly eliminate the latter, reduce the former through doping</a:t>
            </a:r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51077" y="2409156"/>
            <a:ext cx="410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latin typeface="Calibri" pitchFamily="34" charset="0"/>
                <a:cs typeface="Calibri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Unanswered Questions in MgB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69" y="1151965"/>
            <a:ext cx="8509681" cy="4525963"/>
          </a:xfrm>
          <a:noFill/>
          <a:ln>
            <a:noFill/>
          </a:ln>
        </p:spPr>
        <p:txBody>
          <a:bodyPr/>
          <a:lstStyle/>
          <a:p>
            <a:r>
              <a:rPr lang="en-US" sz="2800" dirty="0" smtClean="0"/>
              <a:t>How do we separate intrinsic properties like 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0</a:t>
            </a:r>
            <a:r>
              <a:rPr lang="en-US" sz="2800" dirty="0" smtClean="0"/>
              <a:t>, </a:t>
            </a:r>
            <a:r>
              <a:rPr lang="en-US" sz="2800" i="1" dirty="0" smtClean="0"/>
              <a:t>B</a:t>
            </a:r>
            <a:r>
              <a:rPr lang="en-US" sz="2800" i="1" baseline="-25000" dirty="0" smtClean="0"/>
              <a:t>c2</a:t>
            </a:r>
            <a:r>
              <a:rPr lang="en-US" sz="2800" dirty="0" smtClean="0"/>
              <a:t> and </a:t>
            </a:r>
            <a:r>
              <a:rPr lang="el-GR" sz="2800" i="1" dirty="0" smtClean="0"/>
              <a:t>γ</a:t>
            </a:r>
            <a:r>
              <a:rPr lang="en-US" sz="2800" dirty="0" smtClean="0"/>
              <a:t> from extrinsic effects like porosity and the presence of blocking phases ?</a:t>
            </a:r>
          </a:p>
          <a:p>
            <a:r>
              <a:rPr lang="en-US" sz="2800" dirty="0" smtClean="0"/>
              <a:t>What are the influences of </a:t>
            </a:r>
            <a:r>
              <a:rPr lang="en-US" sz="2800" i="1" dirty="0" smtClean="0"/>
              <a:t>B</a:t>
            </a:r>
            <a:r>
              <a:rPr lang="en-US" sz="2800" i="1" baseline="-25000" dirty="0" smtClean="0"/>
              <a:t>c2</a:t>
            </a:r>
            <a:r>
              <a:rPr lang="en-US" sz="2800" dirty="0" smtClean="0"/>
              <a:t>, </a:t>
            </a:r>
            <a:r>
              <a:rPr lang="el-GR" sz="2800" i="1" dirty="0" smtClean="0"/>
              <a:t>γ</a:t>
            </a:r>
            <a:r>
              <a:rPr lang="en-US" sz="2800" dirty="0" smtClean="0"/>
              <a:t>, porosity, and connectivity on </a:t>
            </a:r>
            <a:r>
              <a:rPr lang="en-US" sz="2800" i="1" dirty="0" smtClean="0"/>
              <a:t>J</a:t>
            </a:r>
            <a:r>
              <a:rPr lang="en-US" sz="2800" i="1" baseline="-25000" dirty="0" smtClean="0"/>
              <a:t>c</a:t>
            </a:r>
            <a:r>
              <a:rPr lang="en-US" sz="2800" dirty="0" smtClean="0"/>
              <a:t>, </a:t>
            </a:r>
            <a:r>
              <a:rPr lang="en-US" sz="2800" i="1" dirty="0" smtClean="0"/>
              <a:t>F</a:t>
            </a:r>
            <a:r>
              <a:rPr lang="en-US" sz="2800" i="1" baseline="-25000" dirty="0" smtClean="0"/>
              <a:t>p</a:t>
            </a:r>
            <a:r>
              <a:rPr lang="en-US" sz="2800" i="1" dirty="0" smtClean="0"/>
              <a:t>(B)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Have compared microstructure and superconductive properties of three different systems to isolate these effects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808310" y="3390595"/>
            <a:ext cx="7983891" cy="1200329"/>
            <a:chOff x="846715" y="3044950"/>
            <a:chExt cx="7983891" cy="120032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913529" y="3424517"/>
              <a:ext cx="555812" cy="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46715" y="3044950"/>
              <a:ext cx="26883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PIT (porous, randomly oriented)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88685" y="3044950"/>
              <a:ext cx="2501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IMD (dense, randomly oriented)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76300" y="3051504"/>
              <a:ext cx="1954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Films (dense, aligned)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954580" y="3429000"/>
              <a:ext cx="672352" cy="89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 cstate="print"/>
          <a:srcRect b="7335"/>
          <a:stretch>
            <a:fillRect/>
          </a:stretch>
        </p:blipFill>
        <p:spPr bwMode="auto">
          <a:xfrm>
            <a:off x="-1" y="0"/>
            <a:ext cx="5524579" cy="45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n 5"/>
          <p:cNvSpPr/>
          <p:nvPr/>
        </p:nvSpPr>
        <p:spPr>
          <a:xfrm rot="5400000">
            <a:off x="1131792" y="3704666"/>
            <a:ext cx="197227" cy="1913965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 flipH="1">
            <a:off x="1228165" y="4760262"/>
            <a:ext cx="2240" cy="385479"/>
          </a:xfrm>
          <a:prstGeom prst="straightConnector1">
            <a:avLst/>
          </a:prstGeom>
          <a:ln w="412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ord 14"/>
          <p:cNvSpPr/>
          <p:nvPr/>
        </p:nvSpPr>
        <p:spPr>
          <a:xfrm>
            <a:off x="259977" y="5316071"/>
            <a:ext cx="53790" cy="233082"/>
          </a:xfrm>
          <a:prstGeom prst="chor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>
            <a:off x="2164528" y="5307106"/>
            <a:ext cx="45720" cy="251012"/>
          </a:xfrm>
          <a:prstGeom prst="chor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95835" y="5316072"/>
            <a:ext cx="1891553" cy="896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rallelogram 20"/>
          <p:cNvSpPr/>
          <p:nvPr/>
        </p:nvSpPr>
        <p:spPr>
          <a:xfrm flipH="1">
            <a:off x="304800" y="5316071"/>
            <a:ext cx="1891550" cy="125505"/>
          </a:xfrm>
          <a:prstGeom prst="parallelogram">
            <a:avLst>
              <a:gd name="adj" fmla="val 2459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22725" y="5441577"/>
            <a:ext cx="1891553" cy="896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86866" y="5549154"/>
            <a:ext cx="1891553" cy="896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1" idx="0"/>
            <a:endCxn id="21" idx="3"/>
          </p:cNvCxnSpPr>
          <p:nvPr/>
        </p:nvCxnSpPr>
        <p:spPr>
          <a:xfrm>
            <a:off x="1250575" y="5316071"/>
            <a:ext cx="15432" cy="1255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2"/>
          <p:cNvSpPr/>
          <p:nvPr/>
        </p:nvSpPr>
        <p:spPr>
          <a:xfrm rot="16009221" flipV="1">
            <a:off x="1132917" y="5743310"/>
            <a:ext cx="349625" cy="145204"/>
          </a:xfrm>
          <a:prstGeom prst="parallelogram">
            <a:avLst>
              <a:gd name="adj" fmla="val 47279"/>
            </a:avLst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493721" y="0"/>
            <a:ext cx="365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BF TEM MgB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wire x-section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b="18207"/>
          <a:stretch>
            <a:fillRect/>
          </a:stretch>
        </p:blipFill>
        <p:spPr bwMode="auto">
          <a:xfrm>
            <a:off x="4269238" y="2776114"/>
            <a:ext cx="4746301" cy="3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301695" y="894270"/>
            <a:ext cx="4109335" cy="1828799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MgB</a:t>
            </a:r>
            <a:r>
              <a:rPr lang="en-US" kern="0" baseline="-25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wires consist of randomly oriented, polycrystalline grains ~50-100 nm in size, largely dependent on prior B size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2914" y="4811580"/>
            <a:ext cx="165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FIBed MgB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wire x-section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 l="67091" t="81821" r="9443" b="12022"/>
          <a:stretch>
            <a:fillRect/>
          </a:stretch>
        </p:blipFill>
        <p:spPr bwMode="auto">
          <a:xfrm>
            <a:off x="4379975" y="2929735"/>
            <a:ext cx="1113745" cy="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TEM- PIT wires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b="19858"/>
          <a:stretch>
            <a:fillRect/>
          </a:stretch>
        </p:blipFill>
        <p:spPr bwMode="auto">
          <a:xfrm>
            <a:off x="193830" y="817460"/>
            <a:ext cx="5225300" cy="391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493720" y="817460"/>
            <a:ext cx="3650280" cy="3917310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Mg readily </a:t>
            </a:r>
            <a:r>
              <a:rPr lang="en-US" sz="2000" kern="0" dirty="0" err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passivates</a:t>
            </a: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- forms MgO and Mg(OH)</a:t>
            </a:r>
            <a:r>
              <a:rPr lang="en-US" sz="2000" kern="0" baseline="-25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Drawing deforms the Mg, creating fresh surfaces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HT (where the prior Mg, through vapor diffusion, infiltrates the B to form MgB</a:t>
            </a:r>
            <a:r>
              <a:rPr lang="en-US" sz="2000" kern="0" baseline="-25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) leaves behind MgO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See MgO surrounding every prior Mg stringer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65436" t="81046" r="19864" b="13450"/>
          <a:stretch>
            <a:fillRect/>
          </a:stretch>
        </p:blipFill>
        <p:spPr bwMode="auto">
          <a:xfrm>
            <a:off x="4648810" y="4465935"/>
            <a:ext cx="768100" cy="2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2235" y="4888390"/>
            <a:ext cx="791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If we assume this cross section is representative of the entirety of the sample, then we see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only 47% of the sample is free of porosity, MgO, or other second phases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TEM- PIT wires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b="18410"/>
          <a:stretch>
            <a:fillRect/>
          </a:stretch>
        </p:blipFill>
        <p:spPr bwMode="auto">
          <a:xfrm>
            <a:off x="193830" y="817460"/>
            <a:ext cx="6660346" cy="49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69060" y="1124700"/>
            <a:ext cx="2574940" cy="3072400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These MgO precipitates and the high degree of porosity serve to inhibit connectivity (i.e. supercurrent flow) in MgB</a:t>
            </a:r>
            <a:r>
              <a:rPr lang="en-US" sz="1800" kern="0" baseline="-25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wires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8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Summary: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PIT wires both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i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-randomly oriented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i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-porous and poorly-connected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66906" t="81610" r="15795" b="11486"/>
          <a:stretch>
            <a:fillRect/>
          </a:stretch>
        </p:blipFill>
        <p:spPr bwMode="auto">
          <a:xfrm>
            <a:off x="193830" y="5387655"/>
            <a:ext cx="1152150" cy="42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b="20331"/>
          <a:stretch>
            <a:fillRect/>
          </a:stretch>
        </p:blipFill>
        <p:spPr bwMode="auto">
          <a:xfrm>
            <a:off x="3885497" y="2200040"/>
            <a:ext cx="5258503" cy="395571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94455" y="3544215"/>
            <a:ext cx="15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MgB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endParaRPr lang="en-US" sz="32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3970" y="2699305"/>
            <a:ext cx="1574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SiC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1570" y="5042010"/>
            <a:ext cx="729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Pt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570530" y="3621025"/>
            <a:ext cx="2073870" cy="1920250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arrow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00225" y="4811580"/>
            <a:ext cx="168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200 nm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PLD </a:t>
            </a:r>
            <a:r>
              <a:rPr lang="en-US" dirty="0" smtClean="0"/>
              <a:t>synthesized thin films</a:t>
            </a:r>
            <a:endParaRPr lang="en-US" dirty="0"/>
          </a:p>
        </p:txBody>
      </p:sp>
      <p:graphicFrame>
        <p:nvGraphicFramePr>
          <p:cNvPr id="1343490" name="Object 2"/>
          <p:cNvGraphicFramePr>
            <a:graphicFrameLocks noChangeAspect="1"/>
          </p:cNvGraphicFramePr>
          <p:nvPr/>
        </p:nvGraphicFramePr>
        <p:xfrm>
          <a:off x="270640" y="3505810"/>
          <a:ext cx="2948650" cy="2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91" name="SPW 12.0 Graph" r:id="rId4" imgW="4257665" imgH="3657754" progId="SigmaPlotGraphicObject.11">
                  <p:embed/>
                </p:oleObj>
              </mc:Choice>
              <mc:Fallback>
                <p:oleObj name="SPW 12.0 Graph" r:id="rId4" imgW="4257665" imgH="3657754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738"/>
                      <a:stretch>
                        <a:fillRect/>
                      </a:stretch>
                    </p:blipFill>
                    <p:spPr bwMode="auto">
                      <a:xfrm>
                        <a:off x="270640" y="3505810"/>
                        <a:ext cx="2948650" cy="2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 l="68585" t="79693" r="5854" b="13345"/>
          <a:stretch>
            <a:fillRect/>
          </a:stretch>
        </p:blipFill>
        <p:spPr bwMode="auto">
          <a:xfrm>
            <a:off x="7798020" y="5810110"/>
            <a:ext cx="1344175" cy="34564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379976" y="779055"/>
            <a:ext cx="4915840" cy="1228960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PLD-synthesized MgB</a:t>
            </a:r>
            <a:r>
              <a:rPr lang="en-US" sz="1800" kern="0" baseline="-2500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thin films result in c-axis oriented thin films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Randomly oriented in-plane, columnar grains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95190" y="2161635"/>
            <a:ext cx="5645535" cy="1805035"/>
          </a:xfrm>
          <a:prstGeom prst="rect">
            <a:avLst/>
          </a:prstGeom>
        </p:spPr>
        <p:txBody>
          <a:bodyPr/>
          <a:lstStyle/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Summary: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MgB</a:t>
            </a:r>
            <a:r>
              <a:rPr lang="en-US" sz="1800" kern="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thin films both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c-axis aligned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-well-connected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87883" y="-11045"/>
            <a:ext cx="4478994" cy="2920949"/>
            <a:chOff x="2835155" y="1314556"/>
            <a:chExt cx="4478994" cy="2920949"/>
          </a:xfrm>
        </p:grpSpPr>
        <p:grpSp>
          <p:nvGrpSpPr>
            <p:cNvPr id="24" name="Group 23"/>
            <p:cNvGrpSpPr/>
            <p:nvPr/>
          </p:nvGrpSpPr>
          <p:grpSpPr>
            <a:xfrm>
              <a:off x="2835155" y="1314556"/>
              <a:ext cx="4478994" cy="2920949"/>
              <a:chOff x="2835155" y="1314556"/>
              <a:chExt cx="4478994" cy="2920949"/>
            </a:xfrm>
          </p:grpSpPr>
          <p:pic>
            <p:nvPicPr>
              <p:cNvPr id="4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8202" r="28995" b="29726"/>
              <a:stretch>
                <a:fillRect/>
              </a:stretch>
            </p:blipFill>
            <p:spPr bwMode="auto">
              <a:xfrm rot="15371947">
                <a:off x="3630009" y="519702"/>
                <a:ext cx="2889285" cy="4478994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800000"/>
                <a:headEnd/>
                <a:tailEnd/>
              </a:ln>
            </p:spPr>
          </p:pic>
          <p:cxnSp>
            <p:nvCxnSpPr>
              <p:cNvPr id="5" name="Straight Connector 4"/>
              <p:cNvCxnSpPr/>
              <p:nvPr/>
            </p:nvCxnSpPr>
            <p:spPr bwMode="auto">
              <a:xfrm rot="16200000" flipH="1">
                <a:off x="3252506" y="3722516"/>
                <a:ext cx="833954" cy="192024"/>
              </a:xfrm>
              <a:prstGeom prst="line">
                <a:avLst/>
              </a:prstGeom>
              <a:noFill/>
              <a:ln w="444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4620000"/>
                </a:camera>
                <a:lightRig rig="threePt" dir="t"/>
              </a:scene3d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3227825" y="3851455"/>
              <a:ext cx="8833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500 nm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61195" y="0"/>
            <a:ext cx="311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Pt cap layer from </a:t>
            </a:r>
            <a:r>
              <a:rPr lang="en-US" sz="2000" b="1" dirty="0" err="1" smtClean="0">
                <a:solidFill>
                  <a:schemeClr val="bg1"/>
                </a:solidFill>
              </a:rPr>
              <a:t>FIBing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9600" y="625435"/>
            <a:ext cx="157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MgB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8005" y="1239915"/>
            <a:ext cx="157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SiC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63" name="Object 3"/>
          <p:cNvGraphicFramePr>
            <a:graphicFrameLocks noChangeAspect="1"/>
          </p:cNvGraphicFramePr>
          <p:nvPr/>
        </p:nvGraphicFramePr>
        <p:xfrm>
          <a:off x="193830" y="855865"/>
          <a:ext cx="5161991" cy="5257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131" name="SPW 12.0 Graph" r:id="rId3" imgW="3638364" imgH="3695597" progId="SigmaPlotGraphicObject.11">
                  <p:embed/>
                </p:oleObj>
              </mc:Choice>
              <mc:Fallback>
                <p:oleObj name="SPW 12.0 Graph" r:id="rId3" imgW="3638364" imgH="3695597" progId="SigmaPlotGraphicObjec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0" y="855865"/>
                        <a:ext cx="5161991" cy="5257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superconductive properties?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63290" y="1201509"/>
            <a:ext cx="3880711" cy="4339765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Normalize to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1800" i="1" baseline="-25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p,max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en-US" sz="1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Polycrystalline randomly oriented grains in wires yield </a:t>
            </a:r>
            <a:r>
              <a:rPr lang="en-US" sz="1800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significant deviations at high </a:t>
            </a:r>
            <a:r>
              <a:rPr lang="en-US" sz="18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when combined with high porosity</a:t>
            </a:r>
          </a:p>
          <a:p>
            <a:endParaRPr lang="en-US" sz="1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Thin films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dense wires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deviate less</a:t>
            </a:r>
          </a:p>
          <a:p>
            <a:endParaRPr lang="en-US" sz="1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Therefore, it is reasonable to assume that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Porosity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connectivity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are as large of an influence as the intrinsic anisotropy</a:t>
            </a:r>
          </a:p>
          <a:p>
            <a:endParaRPr lang="en-US" sz="18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Let’s quantify this…</a:t>
            </a:r>
            <a:r>
              <a:rPr lang="en-US" sz="18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293452" y="5042010"/>
          <a:ext cx="3932903" cy="97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59" name="Equation" r:id="rId3" imgW="2730500" imgH="673100" progId="Equation.DSMT4">
                  <p:embed/>
                </p:oleObj>
              </mc:Choice>
              <mc:Fallback>
                <p:oleObj name="Equation" r:id="rId3" imgW="2730500" imgH="673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52" y="5042010"/>
                        <a:ext cx="3932903" cy="9729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3" name="Object 13"/>
          <p:cNvGraphicFramePr>
            <a:graphicFrameLocks noChangeAspect="1"/>
          </p:cNvGraphicFramePr>
          <p:nvPr/>
        </p:nvGraphicFramePr>
        <p:xfrm>
          <a:off x="117020" y="1777585"/>
          <a:ext cx="1142528" cy="163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60" name="Equation" r:id="rId5" imgW="990600" imgH="1422400" progId="Equation.DSMT4">
                  <p:embed/>
                </p:oleObj>
              </mc:Choice>
              <mc:Fallback>
                <p:oleObj name="Equation" r:id="rId5" imgW="990600" imgH="142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20" y="1777585"/>
                        <a:ext cx="1142528" cy="1636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5" name="Object 15"/>
          <p:cNvGraphicFramePr>
            <a:graphicFrameLocks noChangeAspect="1"/>
          </p:cNvGraphicFramePr>
          <p:nvPr/>
        </p:nvGraphicFramePr>
        <p:xfrm>
          <a:off x="5762555" y="1585560"/>
          <a:ext cx="2163097" cy="5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61" name="Equation" r:id="rId7" imgW="1548728" imgH="393529" progId="Equation.DSMT4">
                  <p:embed/>
                </p:oleObj>
              </mc:Choice>
              <mc:Fallback>
                <p:oleObj name="Equation" r:id="rId7" imgW="1548728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555" y="1585560"/>
                        <a:ext cx="2163097" cy="55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8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7" name="Object 17"/>
          <p:cNvGraphicFramePr>
            <a:graphicFrameLocks noChangeAspect="1"/>
          </p:cNvGraphicFramePr>
          <p:nvPr/>
        </p:nvGraphicFramePr>
        <p:xfrm>
          <a:off x="1461195" y="3390595"/>
          <a:ext cx="1809136" cy="47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62" name="Equation" r:id="rId9" imgW="1257300" imgH="330200" progId="Equation.DSMT4">
                  <p:embed/>
                </p:oleObj>
              </mc:Choice>
              <mc:Fallback>
                <p:oleObj name="Equation" r:id="rId9" imgW="1257300" imgH="330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195" y="3390595"/>
                        <a:ext cx="1809136" cy="479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9" name="Object 19"/>
          <p:cNvGraphicFramePr>
            <a:graphicFrameLocks noChangeAspect="1"/>
          </p:cNvGraphicFramePr>
          <p:nvPr/>
        </p:nvGraphicFramePr>
        <p:xfrm>
          <a:off x="1307575" y="3928265"/>
          <a:ext cx="2190447" cy="84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163" name="Equation" r:id="rId11" imgW="1765300" imgH="673100" progId="Equation.DSMT4">
                  <p:embed/>
                </p:oleObj>
              </mc:Choice>
              <mc:Fallback>
                <p:oleObj name="Equation" r:id="rId11" imgW="1765300" imgH="673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575" y="3928265"/>
                        <a:ext cx="2190447" cy="8406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71265" y="2084825"/>
            <a:ext cx="418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a superconductor, </a:t>
            </a:r>
            <a:r>
              <a:rPr lang="el-GR" sz="1600" b="1" i="1" dirty="0" smtClean="0">
                <a:solidFill>
                  <a:srgbClr val="FF0000"/>
                </a:solidFill>
              </a:rPr>
              <a:t>α</a:t>
            </a:r>
            <a:r>
              <a:rPr lang="en-US" sz="1600" b="1" dirty="0" smtClean="0">
                <a:solidFill>
                  <a:srgbClr val="FF0000"/>
                </a:solidFill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 </a:t>
            </a:r>
            <a:r>
              <a:rPr lang="en-US" sz="1600" b="1" dirty="0" smtClean="0">
                <a:sym typeface="Symbol"/>
              </a:rPr>
              <a:t>&amp;</a:t>
            </a:r>
            <a:r>
              <a:rPr lang="en-US" sz="16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600" b="1" i="1" dirty="0" smtClean="0">
                <a:solidFill>
                  <a:srgbClr val="00B050"/>
                </a:solidFill>
                <a:sym typeface="Symbol"/>
              </a:rPr>
              <a:t>t</a:t>
            </a:r>
            <a:r>
              <a:rPr lang="en-US" sz="1600" b="1" dirty="0" smtClean="0">
                <a:solidFill>
                  <a:srgbClr val="00B050"/>
                </a:solidFill>
                <a:sym typeface="Symbol"/>
              </a:rPr>
              <a:t> = 1.76</a:t>
            </a:r>
          </a:p>
          <a:p>
            <a:r>
              <a:rPr lang="en-US" sz="900" dirty="0" err="1" smtClean="0">
                <a:sym typeface="Symbol"/>
              </a:rPr>
              <a:t>Deutscher</a:t>
            </a:r>
            <a:r>
              <a:rPr lang="en-US" sz="900" dirty="0" smtClean="0">
                <a:sym typeface="Symbol"/>
              </a:rPr>
              <a:t> et al. </a:t>
            </a:r>
            <a:r>
              <a:rPr lang="en-US" sz="900" i="1" dirty="0" smtClean="0"/>
              <a:t>J. Phys., </a:t>
            </a:r>
            <a:r>
              <a:rPr lang="en-US" sz="900" i="1" dirty="0" err="1" smtClean="0"/>
              <a:t>Lett</a:t>
            </a:r>
            <a:r>
              <a:rPr lang="en-US" sz="900" i="1" dirty="0" smtClean="0"/>
              <a:t>.</a:t>
            </a:r>
            <a:r>
              <a:rPr lang="en-US" sz="900" dirty="0" smtClean="0"/>
              <a:t> vol. 40, no. 10, pp. 219–21, 1979</a:t>
            </a:r>
            <a:r>
              <a:rPr lang="en-US" sz="1600" dirty="0" smtClean="0"/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3830" y="4965200"/>
            <a:ext cx="4080387" cy="1111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56051" y="2699305"/>
            <a:ext cx="418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/>
              <a:t> is probability that a component of the network is conducting</a:t>
            </a:r>
          </a:p>
          <a:p>
            <a:endParaRPr lang="en-US" sz="1600" dirty="0" smtClean="0"/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p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 is percolation threshold (minimum fraction of conducting regions for cont. current path)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341570" y="4888390"/>
            <a:ext cx="430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/>
              <a:t> is probability that a grain is superconducting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p</a:t>
            </a:r>
            <a:r>
              <a:rPr lang="en-US" sz="1600" b="1" i="1" baseline="-25000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 is percolation threshold</a:t>
            </a:r>
          </a:p>
          <a:p>
            <a:r>
              <a:rPr lang="en-US" sz="1600" b="1" i="1" dirty="0" err="1" smtClean="0">
                <a:solidFill>
                  <a:srgbClr val="FF0000"/>
                </a:solidFill>
              </a:rPr>
              <a:t>p</a:t>
            </a:r>
            <a:r>
              <a:rPr lang="en-US" sz="1600" b="1" i="1" baseline="-25000" dirty="0" err="1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 is phase fraction (excluding pores, secondary phases, &amp;c.)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effects of porosity and anisotropy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17019" y="817460"/>
            <a:ext cx="8487506" cy="652885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C00000"/>
                </a:solidFill>
              </a:rPr>
              <a:t>Here we use </a:t>
            </a:r>
            <a:r>
              <a:rPr lang="en-US" sz="2000" dirty="0" err="1" smtClean="0">
                <a:solidFill>
                  <a:srgbClr val="C00000"/>
                </a:solidFill>
              </a:rPr>
              <a:t>Eisterer’s</a:t>
            </a:r>
            <a:r>
              <a:rPr lang="en-US" sz="2000" dirty="0" smtClean="0">
                <a:solidFill>
                  <a:srgbClr val="C00000"/>
                </a:solidFill>
              </a:rPr>
              <a:t> analysis for percolative current paths in MgB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5424" y="1201510"/>
            <a:ext cx="898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Eisterer</a:t>
            </a:r>
            <a:r>
              <a:rPr lang="en-US" sz="1400" dirty="0" smtClean="0"/>
              <a:t>, M. </a:t>
            </a:r>
            <a:r>
              <a:rPr lang="en-US" sz="1400" dirty="0" err="1" smtClean="0"/>
              <a:t>Zehetmayer</a:t>
            </a:r>
            <a:r>
              <a:rPr lang="en-US" sz="1400" dirty="0" smtClean="0"/>
              <a:t>, and H. W. Weber (2003) </a:t>
            </a:r>
            <a:r>
              <a:rPr lang="en-US" sz="1400" i="1" dirty="0" smtClean="0"/>
              <a:t>Phys. Rev.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, 90(24) 247002 and M. </a:t>
            </a:r>
            <a:r>
              <a:rPr lang="en-US" sz="1400" dirty="0" err="1" smtClean="0"/>
              <a:t>Eisterer</a:t>
            </a:r>
            <a:r>
              <a:rPr lang="en-US" sz="1400" dirty="0" smtClean="0"/>
              <a:t> et al. (2009) </a:t>
            </a:r>
            <a:r>
              <a:rPr lang="en-US" sz="1400" dirty="0" err="1" smtClean="0"/>
              <a:t>SuST</a:t>
            </a:r>
            <a:r>
              <a:rPr lang="en-US" sz="1400" dirty="0" smtClean="0"/>
              <a:t> 22(3) 034016.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192360" y="1739180"/>
            <a:ext cx="399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Straley</a:t>
            </a:r>
            <a:r>
              <a:rPr lang="en-US" sz="1200" dirty="0" smtClean="0"/>
              <a:t> and </a:t>
            </a:r>
            <a:r>
              <a:rPr lang="en-US" sz="1200" dirty="0" err="1" smtClean="0"/>
              <a:t>Kenkel</a:t>
            </a:r>
            <a:r>
              <a:rPr lang="en-US" sz="1200" dirty="0" smtClean="0"/>
              <a:t> modeled a network of non-linear I-V resistors following the power law</a:t>
            </a:r>
          </a:p>
          <a:p>
            <a:endParaRPr lang="en-US" sz="1200" dirty="0" smtClean="0"/>
          </a:p>
          <a:p>
            <a:r>
              <a:rPr lang="en-US" sz="1200" dirty="0" smtClean="0"/>
              <a:t>See </a:t>
            </a:r>
            <a:r>
              <a:rPr lang="en-US" sz="1200" i="1" dirty="0" smtClean="0"/>
              <a:t>Phys Rev. </a:t>
            </a:r>
            <a:r>
              <a:rPr lang="en-US" sz="1200" i="1" dirty="0" err="1" smtClean="0"/>
              <a:t>Lett</a:t>
            </a:r>
            <a:r>
              <a:rPr lang="en-US" sz="1200" i="1" dirty="0" smtClean="0"/>
              <a:t>. 49(11) 767-770 (1982) and Phys. Rev. B 29(11) 6299-6305 (1984)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-Ligh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99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-Ligh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955954</TotalTime>
  <Words>1353</Words>
  <Application>Microsoft Office PowerPoint</Application>
  <PresentationFormat>On-screen Show (4:3)</PresentationFormat>
  <Paragraphs>224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Blank Presentation</vt:lpstr>
      <vt:lpstr>SPW 12.0 Graph</vt:lpstr>
      <vt:lpstr>Equation</vt:lpstr>
      <vt:lpstr>PowerPoint Presentation</vt:lpstr>
      <vt:lpstr>Acknowledgements</vt:lpstr>
      <vt:lpstr>Summary of Unanswered Questions in MgB2</vt:lpstr>
      <vt:lpstr>PowerPoint Presentation</vt:lpstr>
      <vt:lpstr>TEM- PIT wires</vt:lpstr>
      <vt:lpstr>TEM- PIT wires</vt:lpstr>
      <vt:lpstr>PLD synthesized thin films</vt:lpstr>
      <vt:lpstr>Comparison of superconductive properties?</vt:lpstr>
      <vt:lpstr>Quantifying effects of porosity and anisotropy</vt:lpstr>
      <vt:lpstr>Applying the model for MgB2</vt:lpstr>
      <vt:lpstr>Anisotropy</vt:lpstr>
      <vt:lpstr>Percolation Threshold</vt:lpstr>
      <vt:lpstr>Porosity</vt:lpstr>
      <vt:lpstr>Fitting Percolation Model to Real Wires</vt:lpstr>
      <vt:lpstr>Finding Bc2 </vt:lpstr>
      <vt:lpstr>Finding Bc2 </vt:lpstr>
      <vt:lpstr>Anisotropy</vt:lpstr>
      <vt:lpstr>IMD, 2% C-doped</vt:lpstr>
      <vt:lpstr>PIT ~2% C-doped</vt:lpstr>
      <vt:lpstr>Summary and Implications</vt:lpstr>
      <vt:lpstr>Next Step</vt:lpstr>
      <vt:lpstr>Conclusions</vt:lpstr>
      <vt:lpstr>Questions?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Hoover</dc:creator>
  <cp:lastModifiedBy>Mike Sumption</cp:lastModifiedBy>
  <cp:revision>3806</cp:revision>
  <dcterms:created xsi:type="dcterms:W3CDTF">2005-02-02T14:45:50Z</dcterms:created>
  <dcterms:modified xsi:type="dcterms:W3CDTF">2013-06-14T12:21:08Z</dcterms:modified>
</cp:coreProperties>
</file>