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7" r:id="rId2"/>
    <p:sldId id="276" r:id="rId3"/>
    <p:sldId id="278" r:id="rId4"/>
    <p:sldId id="279" r:id="rId5"/>
    <p:sldId id="290" r:id="rId6"/>
    <p:sldId id="289" r:id="rId7"/>
    <p:sldId id="291" r:id="rId8"/>
    <p:sldId id="288" r:id="rId9"/>
    <p:sldId id="297" r:id="rId10"/>
    <p:sldId id="280" r:id="rId11"/>
    <p:sldId id="281" r:id="rId12"/>
    <p:sldId id="283" r:id="rId13"/>
    <p:sldId id="285" r:id="rId14"/>
    <p:sldId id="284" r:id="rId15"/>
    <p:sldId id="298" r:id="rId16"/>
    <p:sldId id="296" r:id="rId17"/>
    <p:sldId id="294" r:id="rId18"/>
    <p:sldId id="299" r:id="rId19"/>
    <p:sldId id="300" r:id="rId20"/>
    <p:sldId id="301" r:id="rId21"/>
    <p:sldId id="302" r:id="rId22"/>
    <p:sldId id="295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86A"/>
    <a:srgbClr val="800080"/>
    <a:srgbClr val="BBE0E3"/>
    <a:srgbClr val="990000"/>
    <a:srgbClr val="FFFF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425" autoAdjust="0"/>
  </p:normalViewPr>
  <p:slideViewPr>
    <p:cSldViewPr>
      <p:cViewPr varScale="1">
        <p:scale>
          <a:sx n="70" d="100"/>
          <a:sy n="70" d="100"/>
        </p:scale>
        <p:origin x="-552" y="-90"/>
      </p:cViewPr>
      <p:guideLst>
        <p:guide orient="horz" pos="144"/>
        <p:guide pos="624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1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B950-1256-4DE3-B979-013298CA2E94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2F55-8D3B-4C8C-B80D-09DA6CDE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19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810" y="1201510"/>
            <a:ext cx="424770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10" y="1163105"/>
            <a:ext cx="5111750" cy="46470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32220" cy="41829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21336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67000" y="1219200"/>
            <a:ext cx="2133600" cy="2247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67000" y="3619500"/>
            <a:ext cx="2133600" cy="2247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66999" y="1219200"/>
            <a:ext cx="5630285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67000" y="3619500"/>
            <a:ext cx="6129550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74136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18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5825" y="1651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4419600" cy="4648200"/>
          </a:xfrm>
          <a:prstGeom prst="rect">
            <a:avLst/>
          </a:prstGeom>
          <a:solidFill>
            <a:srgbClr val="C0C0C0">
              <a:alpha val="85097"/>
            </a:srgb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347781"/>
            <a:ext cx="9144000" cy="51022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741363"/>
            <a:ext cx="91440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7465" y="6446801"/>
            <a:ext cx="1613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i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CEC-ICMC</a:t>
            </a:r>
            <a:r>
              <a:rPr lang="en-US" sz="700" b="1" i="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2013 Anchorage, AK</a:t>
            </a:r>
          </a:p>
          <a:p>
            <a:pPr algn="r"/>
            <a:r>
              <a:rPr lang="en-US" sz="700" b="1" i="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17-21 June</a:t>
            </a:r>
          </a:p>
          <a:p>
            <a:pPr algn="r"/>
            <a:endParaRPr lang="en-US" sz="1100" i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379975" y="6462458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BB92E8-3AC3-406F-A756-DCE56A1BEC7A}" type="slidenum">
              <a:rPr lang="en-US" sz="1400" b="1" smtClean="0">
                <a:latin typeface="Calibri" pitchFamily="34" charset="0"/>
                <a:cs typeface="Calibri" pitchFamily="34" charset="0"/>
              </a:rPr>
              <a:pPr/>
              <a:t>‹#›</a:t>
            </a:fld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 descr="CSM logo rework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75005" y="6347780"/>
            <a:ext cx="2726755" cy="494426"/>
          </a:xfrm>
          <a:prstGeom prst="rect">
            <a:avLst/>
          </a:prstGeom>
        </p:spPr>
      </p:pic>
      <p:pic>
        <p:nvPicPr>
          <p:cNvPr id="28" name="Picture 27" descr="icmc logo 2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182070" y="6386185"/>
            <a:ext cx="912744" cy="433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png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2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35" y="139193"/>
            <a:ext cx="756780" cy="7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2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3650" y="2042396"/>
            <a:ext cx="3149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H. S. Kim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M. D.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Sumption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M. A.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Susner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and E. W.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Collings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MSE logo rewo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5433" y="1389078"/>
            <a:ext cx="5107864" cy="926177"/>
          </a:xfrm>
          <a:prstGeom prst="rect">
            <a:avLst/>
          </a:prstGeom>
        </p:spPr>
      </p:pic>
      <p:pic>
        <p:nvPicPr>
          <p:cNvPr id="14" name="Picture 13" descr="cec-icmc-2013-banner.jpg"/>
          <p:cNvPicPr>
            <a:picLocks noChangeAspect="1"/>
          </p:cNvPicPr>
          <p:nvPr/>
        </p:nvPicPr>
        <p:blipFill>
          <a:blip r:embed="rId5" cstate="print"/>
          <a:srcRect r="65120"/>
          <a:stretch>
            <a:fillRect/>
          </a:stretch>
        </p:blipFill>
        <p:spPr>
          <a:xfrm>
            <a:off x="6569060" y="1086295"/>
            <a:ext cx="2381110" cy="1777758"/>
          </a:xfrm>
          <a:prstGeom prst="rect">
            <a:avLst/>
          </a:prstGeom>
        </p:spPr>
      </p:pic>
      <p:pic>
        <p:nvPicPr>
          <p:cNvPr id="15" name="Picture 2" descr="http://www.cec-icmc.org/wp-content/gallery/frontsidebar/anchorage-city-skyline-jody-overstreet_sized.jpg"/>
          <p:cNvPicPr>
            <a:picLocks noChangeAspect="1" noChangeArrowheads="1"/>
          </p:cNvPicPr>
          <p:nvPr/>
        </p:nvPicPr>
        <p:blipFill>
          <a:blip r:embed="rId6" cstate="print"/>
          <a:srcRect t="7258" r="3119" b="11091"/>
          <a:stretch>
            <a:fillRect/>
          </a:stretch>
        </p:blipFill>
        <p:spPr bwMode="auto">
          <a:xfrm>
            <a:off x="6564396" y="4926795"/>
            <a:ext cx="2385774" cy="1344668"/>
          </a:xfrm>
          <a:prstGeom prst="rect">
            <a:avLst/>
          </a:prstGeom>
          <a:noFill/>
        </p:spPr>
      </p:pic>
      <p:pic>
        <p:nvPicPr>
          <p:cNvPr id="16" name="Picture 4" descr="http://www.cec-icmc.org/wp-content/gallery/sidebar/flower-moose-wayde-carroll_sized.jpg"/>
          <p:cNvPicPr>
            <a:picLocks noChangeAspect="1" noChangeArrowheads="1"/>
          </p:cNvPicPr>
          <p:nvPr/>
        </p:nvPicPr>
        <p:blipFill>
          <a:blip r:embed="rId7" cstate="print"/>
          <a:srcRect r="23358"/>
          <a:stretch>
            <a:fillRect/>
          </a:stretch>
        </p:blipFill>
        <p:spPr bwMode="auto">
          <a:xfrm>
            <a:off x="6564730" y="2856113"/>
            <a:ext cx="2385440" cy="2070682"/>
          </a:xfrm>
          <a:prstGeom prst="rect">
            <a:avLst/>
          </a:prstGeom>
          <a:noFill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92360" y="164575"/>
            <a:ext cx="7911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Mechanical properties of  niobium tube with </a:t>
            </a:r>
          </a:p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tube bulge test for SRF cavities 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2055" y="3928265"/>
            <a:ext cx="157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H. Lim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3830" y="3467405"/>
            <a:ext cx="3302830" cy="576075"/>
            <a:chOff x="193830" y="3544215"/>
            <a:chExt cx="3357680" cy="614480"/>
          </a:xfrm>
        </p:grpSpPr>
        <p:pic>
          <p:nvPicPr>
            <p:cNvPr id="4098" name="Picture 2" descr="http://upload.wikimedia.org/wikipedia/commons/thumb/3/32/Sandia_National_Laboratories_logo.svg/1000px-Sandia_National_Laboratories_logo.svg.png"/>
            <p:cNvPicPr>
              <a:picLocks noChangeAspect="1" noChangeArrowheads="1"/>
            </p:cNvPicPr>
            <p:nvPr/>
          </p:nvPicPr>
          <p:blipFill>
            <a:blip r:embed="rId8" cstate="print"/>
            <a:srcRect r="57500"/>
            <a:stretch>
              <a:fillRect/>
            </a:stretch>
          </p:blipFill>
          <p:spPr bwMode="auto">
            <a:xfrm>
              <a:off x="193830" y="3544215"/>
              <a:ext cx="652885" cy="614480"/>
            </a:xfrm>
            <a:prstGeom prst="rect">
              <a:avLst/>
            </a:prstGeom>
            <a:noFill/>
          </p:spPr>
        </p:pic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808310" y="3684956"/>
              <a:ext cx="2743200" cy="329185"/>
              <a:chOff x="885120" y="3736240"/>
              <a:chExt cx="2112275" cy="230430"/>
            </a:xfrm>
          </p:grpSpPr>
          <p:pic>
            <p:nvPicPr>
              <p:cNvPr id="21" name="Picture 2" descr="http://upload.wikimedia.org/wikipedia/commons/thumb/3/32/Sandia_National_Laboratories_logo.svg/1000px-Sandia_National_Laboratories_logo.svg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2500" t="68750"/>
              <a:stretch>
                <a:fillRect/>
              </a:stretch>
            </p:blipFill>
            <p:spPr bwMode="auto">
              <a:xfrm>
                <a:off x="2114080" y="3774645"/>
                <a:ext cx="883315" cy="192025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http://upload.wikimedia.org/wikipedia/commons/thumb/3/32/Sandia_National_Laboratories_logo.svg/1000px-Sandia_National_Laboratories_logo.svg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0000" b="68750"/>
              <a:stretch>
                <a:fillRect/>
              </a:stretch>
            </p:blipFill>
            <p:spPr bwMode="auto">
              <a:xfrm>
                <a:off x="885120" y="3736240"/>
                <a:ext cx="921720" cy="192025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http://upload.wikimedia.org/wikipedia/commons/thumb/3/32/Sandia_National_Laboratories_logo.svg/1000px-Sandia_National_Laboratories_logo.svg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0000" t="31250" b="31250"/>
              <a:stretch>
                <a:fillRect/>
              </a:stretch>
            </p:blipFill>
            <p:spPr bwMode="auto">
              <a:xfrm>
                <a:off x="1422790" y="3736240"/>
                <a:ext cx="921720" cy="23043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100" name="Picture 4" descr="http://upload.wikimedia.org/wikipedia/en/f/fd/GIFT_POSTECH_Institute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426" y="4724965"/>
            <a:ext cx="1382579" cy="81631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883650" y="5349250"/>
            <a:ext cx="157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J. W. Lee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M. K. Lee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961930" y="217142"/>
            <a:ext cx="1707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2MOrC1-02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RRR and </a:t>
            </a:r>
            <a:r>
              <a:rPr lang="en-US" dirty="0" err="1" smtClean="0"/>
              <a:t>rr_OFHC</a:t>
            </a:r>
            <a:r>
              <a:rPr lang="en-US" dirty="0" smtClean="0"/>
              <a:t> Cu</a:t>
            </a:r>
            <a:endParaRPr lang="en-US" dirty="0"/>
          </a:p>
        </p:txBody>
      </p:sp>
      <p:pic>
        <p:nvPicPr>
          <p:cNvPr id="2050" name="Picture 2" descr="RRR_temp"/>
          <p:cNvPicPr>
            <a:picLocks noChangeAspect="1" noChangeArrowheads="1"/>
          </p:cNvPicPr>
          <p:nvPr/>
        </p:nvPicPr>
        <p:blipFill>
          <a:blip r:embed="rId2" cstate="print"/>
          <a:srcRect t="6552" r="2135"/>
          <a:stretch>
            <a:fillRect/>
          </a:stretch>
        </p:blipFill>
        <p:spPr bwMode="auto">
          <a:xfrm>
            <a:off x="206572" y="1585560"/>
            <a:ext cx="2790823" cy="2743200"/>
          </a:xfrm>
          <a:prstGeom prst="rect">
            <a:avLst/>
          </a:prstGeom>
          <a:noFill/>
        </p:spPr>
      </p:pic>
      <p:pic>
        <p:nvPicPr>
          <p:cNvPr id="2049" name="Picture 1" descr="rr_temp"/>
          <p:cNvPicPr>
            <a:picLocks noChangeAspect="1" noChangeArrowheads="1"/>
          </p:cNvPicPr>
          <p:nvPr/>
        </p:nvPicPr>
        <p:blipFill>
          <a:blip r:embed="rId3" cstate="print"/>
          <a:srcRect l="1819" t="7666" r="2182"/>
          <a:stretch>
            <a:fillRect/>
          </a:stretch>
        </p:blipFill>
        <p:spPr bwMode="auto">
          <a:xfrm>
            <a:off x="3189420" y="1585560"/>
            <a:ext cx="2733675" cy="2743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00555" y="504201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sample heat treated at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°C</a:t>
            </a:r>
            <a:r>
              <a:rPr lang="en-US" sz="2000" dirty="0" smtClean="0">
                <a:latin typeface="Times New Roman"/>
                <a:cs typeface="Times New Roman"/>
              </a:rPr>
              <a:t> shows the maximum RRR and </a:t>
            </a:r>
            <a:r>
              <a:rPr lang="en-US" sz="2000" dirty="0" err="1" smtClean="0">
                <a:latin typeface="Times New Roman"/>
                <a:cs typeface="Times New Roman"/>
              </a:rPr>
              <a:t>rr</a:t>
            </a:r>
            <a:r>
              <a:rPr lang="en-US" sz="2000" dirty="0" smtClean="0">
                <a:latin typeface="Times New Roman"/>
                <a:cs typeface="Times New Roman"/>
              </a:rPr>
              <a:t> values.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69605" y="1931205"/>
            <a:ext cx="182880" cy="1828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88385" y="1764938"/>
            <a:ext cx="182880" cy="1828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pic>
        <p:nvPicPr>
          <p:cNvPr id="13" name="Picture 12" descr="rrr_rr_without text.png"/>
          <p:cNvPicPr>
            <a:picLocks noChangeAspect="1"/>
          </p:cNvPicPr>
          <p:nvPr/>
        </p:nvPicPr>
        <p:blipFill>
          <a:blip r:embed="rId4" cstate="print"/>
          <a:srcRect t="6487"/>
          <a:stretch>
            <a:fillRect/>
          </a:stretch>
        </p:blipFill>
        <p:spPr>
          <a:xfrm>
            <a:off x="6108200" y="1569115"/>
            <a:ext cx="2846666" cy="274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46741" y="4526685"/>
            <a:ext cx="3483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RRR = 0.09355exp(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)+2.3807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798020" y="3352190"/>
            <a:ext cx="38405" cy="1075340"/>
          </a:xfrm>
          <a:prstGeom prst="straightConnector1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test </a:t>
            </a:r>
            <a:r>
              <a:rPr lang="en-US" dirty="0" err="1" smtClean="0"/>
              <a:t>results_OFHC</a:t>
            </a:r>
            <a:r>
              <a:rPr lang="en-US" dirty="0" smtClean="0"/>
              <a:t> Cu</a:t>
            </a:r>
            <a:endParaRPr lang="en-US" dirty="0"/>
          </a:p>
        </p:txBody>
      </p:sp>
      <p:pic>
        <p:nvPicPr>
          <p:cNvPr id="15363" name="Picture 3" descr="engineering stress strai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0" y="896115"/>
            <a:ext cx="4046919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27625" y="1073648"/>
          <a:ext cx="4937760" cy="2582291"/>
        </p:xfrm>
        <a:graphic>
          <a:graphicData uri="http://schemas.openxmlformats.org/drawingml/2006/table">
            <a:tbl>
              <a:tblPr/>
              <a:tblGrid>
                <a:gridCol w="1188720"/>
                <a:gridCol w="914400"/>
                <a:gridCol w="1005840"/>
                <a:gridCol w="1097280"/>
                <a:gridCol w="73152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Temperature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[°C]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Yield </a:t>
                      </a:r>
                      <a:endParaRPr lang="en-US" sz="1200" b="1" dirty="0" smtClean="0">
                        <a:latin typeface="Times New Roman"/>
                        <a:ea typeface="바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바탕"/>
                          <a:cs typeface="Times New Roman"/>
                        </a:rPr>
                        <a:t>Strength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바탕"/>
                          <a:cs typeface="Times New Roman"/>
                        </a:rPr>
                        <a:t>MPa</a:t>
                      </a: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]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바탕"/>
                          <a:cs typeface="Times New Roman"/>
                        </a:rPr>
                        <a:t>Tensile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바탕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Strength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바탕"/>
                          <a:cs typeface="Times New Roman"/>
                        </a:rPr>
                        <a:t>MPa</a:t>
                      </a: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]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Uniform 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elongation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Grain Size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바탕"/>
                          <a:cs typeface="Times New Roman"/>
                        </a:rPr>
                        <a:t>μm</a:t>
                      </a:r>
                      <a:r>
                        <a:rPr lang="en-US" sz="1200" b="1" dirty="0">
                          <a:latin typeface="Times New Roman"/>
                          <a:ea typeface="바탕"/>
                          <a:cs typeface="Times New Roman"/>
                        </a:rPr>
                        <a:t>]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As received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412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417.56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0.01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200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321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351.31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0.046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300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60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243.34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0.46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14.2 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400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53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242.41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0.46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14.7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500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38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236.77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0.49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17.1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600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23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233.56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0.42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31.4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700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27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233.40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0.35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바탕"/>
                          <a:cs typeface="Times New Roman"/>
                        </a:rPr>
                        <a:t>58.7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4149545" y="2814520"/>
            <a:ext cx="4879240" cy="2688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pic>
        <p:nvPicPr>
          <p:cNvPr id="7" name="Picture 4" descr="microstructure"/>
          <p:cNvPicPr>
            <a:picLocks noChangeAspect="1" noChangeArrowheads="1"/>
          </p:cNvPicPr>
          <p:nvPr/>
        </p:nvPicPr>
        <p:blipFill>
          <a:blip r:embed="rId3" cstate="print"/>
          <a:srcRect b="49496"/>
          <a:stretch>
            <a:fillRect/>
          </a:stretch>
        </p:blipFill>
        <p:spPr bwMode="auto">
          <a:xfrm>
            <a:off x="117020" y="4158695"/>
            <a:ext cx="4388435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04800" y="57150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sample heat treated at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°C</a:t>
            </a:r>
            <a:r>
              <a:rPr lang="en-US" sz="2000" dirty="0" smtClean="0">
                <a:latin typeface="Times New Roman"/>
                <a:cs typeface="Times New Roman"/>
              </a:rPr>
              <a:t> shows the maximum uniform elongation.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microstructure"/>
          <p:cNvPicPr>
            <a:picLocks noChangeAspect="1" noChangeArrowheads="1"/>
          </p:cNvPicPr>
          <p:nvPr/>
        </p:nvPicPr>
        <p:blipFill>
          <a:blip r:embed="rId3" cstate="print"/>
          <a:srcRect t="50996"/>
          <a:stretch>
            <a:fillRect/>
          </a:stretch>
        </p:blipFill>
        <p:spPr bwMode="auto">
          <a:xfrm>
            <a:off x="4581036" y="4132937"/>
            <a:ext cx="4522754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3611875" y="2852925"/>
            <a:ext cx="460860" cy="3840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4515315" y="4048975"/>
            <a:ext cx="1554480" cy="16459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Bulge test </a:t>
            </a:r>
            <a:r>
              <a:rPr lang="en-US" dirty="0" err="1" smtClean="0"/>
              <a:t>results_OFHC</a:t>
            </a:r>
            <a:r>
              <a:rPr lang="en-US" dirty="0" smtClean="0"/>
              <a:t> Cu_(1)</a:t>
            </a:r>
            <a:endParaRPr lang="en-US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bulge test result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85" y="3083355"/>
            <a:ext cx="3763690" cy="2722795"/>
          </a:xfrm>
          <a:prstGeom prst="rect">
            <a:avLst/>
          </a:prstGeom>
        </p:spPr>
      </p:pic>
      <p:pic>
        <p:nvPicPr>
          <p:cNvPr id="7" name="Picture 6" descr="bulge test results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430" y="3083355"/>
            <a:ext cx="3763690" cy="274043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3830" y="1508750"/>
            <a:ext cx="630936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OFHC_Cu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Tube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Heat treated at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hrs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/>
          </a:p>
        </p:txBody>
      </p:sp>
      <p:pic>
        <p:nvPicPr>
          <p:cNvPr id="9" name="Picture 8" descr="IMG_3588.jpg"/>
          <p:cNvPicPr>
            <a:picLocks noChangeAspect="1"/>
          </p:cNvPicPr>
          <p:nvPr/>
        </p:nvPicPr>
        <p:blipFill>
          <a:blip r:embed="rId4" cstate="print"/>
          <a:srcRect l="24106" r="24036"/>
          <a:stretch>
            <a:fillRect/>
          </a:stretch>
        </p:blipFill>
        <p:spPr>
          <a:xfrm rot="5400000">
            <a:off x="6849933" y="714283"/>
            <a:ext cx="1689820" cy="243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Bulge test </a:t>
            </a:r>
            <a:r>
              <a:rPr lang="en-US" dirty="0" err="1" smtClean="0"/>
              <a:t>results_OFHC</a:t>
            </a:r>
            <a:r>
              <a:rPr lang="en-US" dirty="0" smtClean="0"/>
              <a:t> Cu_(2)</a:t>
            </a:r>
            <a:endParaRPr lang="en-US" dirty="0"/>
          </a:p>
        </p:txBody>
      </p:sp>
      <p:pic>
        <p:nvPicPr>
          <p:cNvPr id="3" name="Picture 2" descr="effective stress st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490" y="2315255"/>
            <a:ext cx="4114800" cy="30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0210" y="1312025"/>
            <a:ext cx="2660650" cy="414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Bulge test results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52612" y="1600950"/>
            <a:ext cx="2103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2921155" y="1124700"/>
            <a:ext cx="199707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Analytical model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4878" y="1278320"/>
            <a:ext cx="3998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Effective Stress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plastic strain curve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200" dirty="0"/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5706109" y="2891330"/>
            <a:ext cx="2821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Constitutive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08019" y="3705952"/>
            <a:ext cx="245159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Hollomon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format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3" descr="Hollom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133" y="3582620"/>
            <a:ext cx="11890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62180" y="5655425"/>
            <a:ext cx="6756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 these plastic constitutive equations as a input for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</a:t>
            </a:r>
            <a:r>
              <a:rPr lang="en-US" dirty="0" err="1" smtClean="0"/>
              <a:t>Results_OFHC</a:t>
            </a:r>
            <a:r>
              <a:rPr lang="en-US" dirty="0" smtClean="0"/>
              <a:t> Cu</a:t>
            </a:r>
            <a:endParaRPr lang="en-US" dirty="0"/>
          </a:p>
        </p:txBody>
      </p:sp>
      <p:pic>
        <p:nvPicPr>
          <p:cNvPr id="3" name="Picture 4" descr="bulgetest_bulge height"/>
          <p:cNvPicPr>
            <a:picLocks noChangeAspect="1" noChangeArrowheads="1"/>
          </p:cNvPicPr>
          <p:nvPr/>
        </p:nvPicPr>
        <p:blipFill>
          <a:blip r:embed="rId2" cstate="print"/>
          <a:srcRect r="5525" b="7561"/>
          <a:stretch>
            <a:fillRect/>
          </a:stretch>
        </p:blipFill>
        <p:spPr bwMode="auto">
          <a:xfrm>
            <a:off x="784751" y="2183595"/>
            <a:ext cx="3480009" cy="2743200"/>
          </a:xfrm>
          <a:prstGeom prst="rect">
            <a:avLst/>
          </a:prstGeom>
          <a:noFill/>
        </p:spPr>
      </p:pic>
      <p:pic>
        <p:nvPicPr>
          <p:cNvPr id="4" name="Picture 3" descr="bulgetest_thickness"/>
          <p:cNvPicPr>
            <a:picLocks noChangeAspect="1" noChangeArrowheads="1"/>
          </p:cNvPicPr>
          <p:nvPr/>
        </p:nvPicPr>
        <p:blipFill>
          <a:blip r:embed="rId3" cstate="print"/>
          <a:srcRect r="6200"/>
          <a:stretch>
            <a:fillRect/>
          </a:stretch>
        </p:blipFill>
        <p:spPr bwMode="auto">
          <a:xfrm>
            <a:off x="4956047" y="2183595"/>
            <a:ext cx="3614431" cy="2743200"/>
          </a:xfrm>
          <a:prstGeom prst="rect">
            <a:avLst/>
          </a:prstGeom>
          <a:noFill/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5102085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simulation results using the flow stress curve from bulge test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well matched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the experimental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below ~10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Causes: anisotropic properties, asymmetric deformation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086295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Combined simulation results using flow stress curves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tensile test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bulge test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7240" y="3057133"/>
            <a:ext cx="197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Niobium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Specification_Nb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25" y="2584090"/>
            <a:ext cx="4531790" cy="16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25575" y="985267"/>
            <a:ext cx="8763000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Manufacturer: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Fire metal Co., Ltd.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Dimension: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OD: 63.5 mm, Wall thickness: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1.65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mm, Length: 240 mm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Chemical properties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2234" y="4312315"/>
            <a:ext cx="6260016" cy="5539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4) Heat treatment: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°C for 2 hrs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°C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for 3 hrs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338630" y="4312315"/>
            <a:ext cx="3072400" cy="5539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(Supported by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Fermilab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Administrator\Desktop\Photo\IMG_3592.jpg"/>
          <p:cNvPicPr>
            <a:picLocks noChangeAspect="1" noChangeArrowheads="1"/>
          </p:cNvPicPr>
          <p:nvPr/>
        </p:nvPicPr>
        <p:blipFill>
          <a:blip r:embed="rId3" cstate="print"/>
          <a:srcRect l="9025" t="39520" r="4392" b="5880"/>
          <a:stretch>
            <a:fillRect/>
          </a:stretch>
        </p:blipFill>
        <p:spPr bwMode="auto">
          <a:xfrm flipH="1" flipV="1">
            <a:off x="4956050" y="4888390"/>
            <a:ext cx="3300279" cy="1554480"/>
          </a:xfrm>
          <a:prstGeom prst="rect">
            <a:avLst/>
          </a:prstGeom>
          <a:noFill/>
        </p:spPr>
      </p:pic>
      <p:pic>
        <p:nvPicPr>
          <p:cNvPr id="31747" name="Picture 3" descr="C:\Documents and Settings\Administrator\Desktop\Photo\IMG_3591.jpg"/>
          <p:cNvPicPr>
            <a:picLocks noChangeAspect="1" noChangeArrowheads="1"/>
          </p:cNvPicPr>
          <p:nvPr/>
        </p:nvPicPr>
        <p:blipFill>
          <a:blip r:embed="rId4" cstate="print"/>
          <a:srcRect t="33640" b="5880"/>
          <a:stretch>
            <a:fillRect/>
          </a:stretch>
        </p:blipFill>
        <p:spPr bwMode="auto">
          <a:xfrm rot="10800000">
            <a:off x="1015661" y="4902727"/>
            <a:ext cx="3441125" cy="155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test </a:t>
            </a:r>
            <a:r>
              <a:rPr lang="en-US" dirty="0" err="1" smtClean="0"/>
              <a:t>results_Nb</a:t>
            </a:r>
            <a:endParaRPr lang="en-US" dirty="0"/>
          </a:p>
        </p:txBody>
      </p:sp>
      <p:pic>
        <p:nvPicPr>
          <p:cNvPr id="5" name="Picture 6" descr="rotate 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350" y="1573995"/>
            <a:ext cx="3305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As_Nb_tension"/>
          <p:cNvPicPr>
            <a:picLocks noChangeAspect="1" noChangeArrowheads="1"/>
          </p:cNvPicPr>
          <p:nvPr/>
        </p:nvPicPr>
        <p:blipFill>
          <a:blip r:embed="rId3" cstate="print"/>
          <a:srcRect t="11058" r="4524"/>
          <a:stretch>
            <a:fillRect/>
          </a:stretch>
        </p:blipFill>
        <p:spPr bwMode="auto">
          <a:xfrm>
            <a:off x="462666" y="1755655"/>
            <a:ext cx="4087562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693095" y="5157225"/>
            <a:ext cx="2821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Constitutive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5005" y="5771705"/>
            <a:ext cx="245159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Hollomon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format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Hollom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180" y="5688052"/>
            <a:ext cx="11890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95190" y="5426060"/>
          <a:ext cx="4389120" cy="630936"/>
        </p:xfrm>
        <a:graphic>
          <a:graphicData uri="http://schemas.openxmlformats.org/drawingml/2006/table">
            <a:tbl>
              <a:tblPr/>
              <a:tblGrid>
                <a:gridCol w="1603910"/>
                <a:gridCol w="1420135"/>
                <a:gridCol w="1365075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Times New Roman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>
                          <a:latin typeface="Times New Roman"/>
                          <a:ea typeface="바탕"/>
                          <a:cs typeface="Times New Roman"/>
                        </a:rPr>
                        <a:t>K </a:t>
                      </a:r>
                      <a:r>
                        <a:rPr lang="en-US" sz="1800" b="0">
                          <a:latin typeface="Times New Roman"/>
                          <a:ea typeface="바탕"/>
                          <a:cs typeface="Times New Roman"/>
                        </a:rPr>
                        <a:t>(MPa)</a:t>
                      </a:r>
                      <a:endParaRPr lang="en-US" sz="1600" b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>
                          <a:latin typeface="Times New Roman"/>
                          <a:ea typeface="바탕"/>
                          <a:cs typeface="Times New Roman"/>
                        </a:rPr>
                        <a:t>n</a:t>
                      </a:r>
                      <a:endParaRPr lang="en-US" sz="1600" b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/>
                          <a:ea typeface="바탕"/>
                          <a:cs typeface="Times New Roman"/>
                        </a:rPr>
                        <a:t>Tensile </a:t>
                      </a:r>
                      <a:r>
                        <a:rPr lang="en-US" sz="1800" b="0" dirty="0" smtClean="0">
                          <a:latin typeface="Times New Roman"/>
                          <a:ea typeface="바탕"/>
                          <a:cs typeface="Times New Roman"/>
                        </a:rPr>
                        <a:t>test</a:t>
                      </a:r>
                      <a:endParaRPr lang="en-US" sz="1600" b="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303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0.127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70640" y="894270"/>
            <a:ext cx="6400800" cy="563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 received sample (strain rate =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0.001/s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test </a:t>
            </a:r>
            <a:r>
              <a:rPr lang="en-US" dirty="0" err="1" smtClean="0"/>
              <a:t>results_Nb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640" y="894270"/>
            <a:ext cx="6400800" cy="563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Heat treated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sample (strain rate =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0.005/s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5855" y="4849985"/>
          <a:ext cx="8412480" cy="1191768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바탕"/>
                          <a:cs typeface="Times New Roman"/>
                        </a:rPr>
                        <a:t>Temperature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바탕"/>
                          <a:cs typeface="Times New Roman"/>
                        </a:rPr>
                        <a:t>[°C]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바탕"/>
                          <a:cs typeface="Times New Roman"/>
                        </a:rPr>
                        <a:t>Yield </a:t>
                      </a:r>
                      <a:r>
                        <a:rPr lang="en-US" sz="1400" b="1" dirty="0" smtClean="0">
                          <a:latin typeface="Times New Roman"/>
                          <a:ea typeface="바탕"/>
                          <a:cs typeface="Times New Roman"/>
                        </a:rPr>
                        <a:t>Strength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바탕"/>
                          <a:cs typeface="Times New Roman"/>
                        </a:rPr>
                        <a:t>[</a:t>
                      </a:r>
                      <a:r>
                        <a:rPr lang="en-US" sz="1400" b="1" dirty="0" err="1">
                          <a:latin typeface="Times New Roman"/>
                          <a:ea typeface="바탕"/>
                          <a:cs typeface="Times New Roman"/>
                        </a:rPr>
                        <a:t>MPa</a:t>
                      </a:r>
                      <a:r>
                        <a:rPr lang="en-US" sz="1400" b="1" dirty="0">
                          <a:latin typeface="Times New Roman"/>
                          <a:ea typeface="바탕"/>
                          <a:cs typeface="Times New Roman"/>
                        </a:rPr>
                        <a:t>]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바탕"/>
                          <a:cs typeface="Times New Roman"/>
                        </a:rPr>
                        <a:t>Tensile</a:t>
                      </a:r>
                      <a:r>
                        <a:rPr lang="en-US" sz="1400" b="1" baseline="0" dirty="0" smtClean="0">
                          <a:latin typeface="Times New Roman"/>
                          <a:ea typeface="바탕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ea typeface="바탕"/>
                          <a:cs typeface="Times New Roman"/>
                        </a:rPr>
                        <a:t>Strength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바탕"/>
                          <a:cs typeface="Times New Roman"/>
                        </a:rPr>
                        <a:t>[</a:t>
                      </a:r>
                      <a:r>
                        <a:rPr lang="en-US" sz="1400" b="1" dirty="0" err="1">
                          <a:latin typeface="Times New Roman"/>
                          <a:ea typeface="바탕"/>
                          <a:cs typeface="Times New Roman"/>
                        </a:rPr>
                        <a:t>MPa</a:t>
                      </a:r>
                      <a:r>
                        <a:rPr lang="en-US" sz="1400" b="1" dirty="0">
                          <a:latin typeface="Times New Roman"/>
                          <a:ea typeface="바탕"/>
                          <a:cs typeface="Times New Roman"/>
                        </a:rPr>
                        <a:t>]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바탕"/>
                          <a:cs typeface="Times New Roman"/>
                        </a:rPr>
                        <a:t>Uniform</a:t>
                      </a:r>
                      <a:r>
                        <a:rPr lang="en-US" sz="1400" b="1" baseline="0" dirty="0" smtClean="0">
                          <a:latin typeface="Times New Roman"/>
                          <a:ea typeface="바탕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ea typeface="바탕"/>
                          <a:cs typeface="Times New Roman"/>
                        </a:rPr>
                        <a:t>Elongation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K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 (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MPa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바탕"/>
                          <a:cs typeface="Times New Roman"/>
                        </a:rPr>
                        <a:t>800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바탕"/>
                          <a:cs typeface="Times New Roman"/>
                        </a:rPr>
                        <a:t>171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바탕"/>
                          <a:cs typeface="Times New Roman"/>
                        </a:rPr>
                        <a:t>214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바탕"/>
                          <a:cs typeface="Times New Roman"/>
                        </a:rPr>
                        <a:t>0.12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332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0.145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바탕"/>
                          <a:cs typeface="Times New Roman"/>
                        </a:rPr>
                        <a:t>1000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맑은 고딕"/>
                          <a:cs typeface="Times New Roman"/>
                        </a:rPr>
                        <a:t>140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바탕"/>
                          <a:cs typeface="Times New Roman"/>
                        </a:rPr>
                        <a:t>189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바탕"/>
                          <a:cs typeface="Times New Roman"/>
                        </a:rPr>
                        <a:t>0.23</a:t>
                      </a:r>
                      <a:endParaRPr lang="en-US" sz="2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314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바탕"/>
                          <a:cs typeface="Times New Roman"/>
                        </a:rPr>
                        <a:t>0.191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tensile test_heat treated.png"/>
          <p:cNvPicPr>
            <a:picLocks noChangeAspect="1"/>
          </p:cNvPicPr>
          <p:nvPr/>
        </p:nvPicPr>
        <p:blipFill>
          <a:blip r:embed="rId2" cstate="print"/>
          <a:srcRect t="10778"/>
          <a:stretch>
            <a:fillRect/>
          </a:stretch>
        </p:blipFill>
        <p:spPr>
          <a:xfrm>
            <a:off x="385855" y="1470345"/>
            <a:ext cx="4206240" cy="31205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654690" y="5694895"/>
            <a:ext cx="8065050" cy="4224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pic>
        <p:nvPicPr>
          <p:cNvPr id="7" name="Picture 6" descr="HT vs uniform elongation.png"/>
          <p:cNvPicPr>
            <a:picLocks noChangeAspect="1"/>
          </p:cNvPicPr>
          <p:nvPr/>
        </p:nvPicPr>
        <p:blipFill>
          <a:blip r:embed="rId3" cstate="print"/>
          <a:srcRect t="6081"/>
          <a:stretch>
            <a:fillRect/>
          </a:stretch>
        </p:blipFill>
        <p:spPr>
          <a:xfrm>
            <a:off x="5186480" y="1431940"/>
            <a:ext cx="3425540" cy="314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Bulge test </a:t>
            </a:r>
            <a:r>
              <a:rPr lang="en-US" dirty="0" err="1" smtClean="0"/>
              <a:t>results_Nb</a:t>
            </a:r>
            <a:r>
              <a:rPr lang="en-US" dirty="0" smtClean="0"/>
              <a:t>_(1)</a:t>
            </a:r>
            <a:endParaRPr lang="en-US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9045" y="1316725"/>
            <a:ext cx="630936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Tube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Heat treated at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hrs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/>
          </a:p>
        </p:txBody>
      </p:sp>
      <p:pic>
        <p:nvPicPr>
          <p:cNvPr id="14" name="Picture 13" descr="bulgeresults_he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55" y="2507280"/>
            <a:ext cx="3537810" cy="2743200"/>
          </a:xfrm>
          <a:prstGeom prst="rect">
            <a:avLst/>
          </a:prstGeom>
        </p:spPr>
      </p:pic>
      <p:pic>
        <p:nvPicPr>
          <p:cNvPr id="15" name="Picture 14" descr="bulgeresults_thickn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835" y="2516361"/>
            <a:ext cx="3580850" cy="2743200"/>
          </a:xfrm>
          <a:prstGeom prst="rect">
            <a:avLst/>
          </a:prstGeom>
        </p:spPr>
      </p:pic>
      <p:pic>
        <p:nvPicPr>
          <p:cNvPr id="31750" name="Picture 6" descr="C:\Documents and Settings\Administrator\Desktop\Niobium Tube(firmetal)\nb_photo\Picture 009.jpg"/>
          <p:cNvPicPr>
            <a:picLocks noChangeAspect="1" noChangeArrowheads="1"/>
          </p:cNvPicPr>
          <p:nvPr/>
        </p:nvPicPr>
        <p:blipFill>
          <a:blip r:embed="rId4" cstate="print"/>
          <a:srcRect l="25867" t="10120" r="25774"/>
          <a:stretch>
            <a:fillRect/>
          </a:stretch>
        </p:blipFill>
        <p:spPr bwMode="auto">
          <a:xfrm rot="5400000">
            <a:off x="6723196" y="355289"/>
            <a:ext cx="1188720" cy="2957975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835775" y="5502870"/>
            <a:ext cx="630936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Burge test is limited by the occurrence of failure.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47450" y="6040540"/>
            <a:ext cx="384050" cy="153620"/>
          </a:xfrm>
          <a:prstGeom prst="rightArrow">
            <a:avLst/>
          </a:prstGeom>
          <a:noFill/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85119" y="5903280"/>
            <a:ext cx="771940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necessary to increase the formability by changing the heat treatment.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76410" y="971080"/>
            <a:ext cx="59753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Purpose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Description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experiment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Experimental results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1) OFHC Cu  	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RRR/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	- Tensile and Bulge tests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	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Microstructural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analysis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	- Numerical simulation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2)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Tensile test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Bulge test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Numerical simulation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Concluding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Bulge test </a:t>
            </a:r>
            <a:r>
              <a:rPr lang="en-US" dirty="0" err="1" smtClean="0"/>
              <a:t>results_Nb</a:t>
            </a:r>
            <a:r>
              <a:rPr lang="en-US" dirty="0" smtClean="0"/>
              <a:t>_(2)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210" y="1312025"/>
            <a:ext cx="2660650" cy="414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Bulge test results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52612" y="1600950"/>
            <a:ext cx="21034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2921155" y="1124700"/>
            <a:ext cx="199707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Analytical model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4878" y="1278320"/>
            <a:ext cx="3998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Effective Stress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plastic strain curve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200" dirty="0"/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5706109" y="2891330"/>
            <a:ext cx="2821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Constitutive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08019" y="3705952"/>
            <a:ext cx="245159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Hollomon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format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3" descr="Hollom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133" y="3582620"/>
            <a:ext cx="11890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62180" y="5655425"/>
            <a:ext cx="6756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 these plastic constitutive equations as a input for simulation</a:t>
            </a:r>
          </a:p>
        </p:txBody>
      </p:sp>
      <p:pic>
        <p:nvPicPr>
          <p:cNvPr id="17" name="Picture 16" descr="bugle_effect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2161635"/>
            <a:ext cx="4117611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</a:t>
            </a:r>
            <a:r>
              <a:rPr lang="en-US" dirty="0" err="1" smtClean="0"/>
              <a:t>Results_Nb</a:t>
            </a:r>
            <a:endParaRPr lang="en-US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38960" y="5217439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 results using the flow stress curve from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bulge test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 matched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experimental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086295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Combined simulation results using flow stress curves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tensile test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bulge test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imul_bul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85" y="2161635"/>
            <a:ext cx="3418646" cy="2651592"/>
          </a:xfrm>
          <a:prstGeom prst="rect">
            <a:avLst/>
          </a:prstGeom>
        </p:spPr>
      </p:pic>
      <p:pic>
        <p:nvPicPr>
          <p:cNvPr id="10" name="Picture 9" descr="simul_thi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7215" y="2238445"/>
            <a:ext cx="362537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summary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971080"/>
            <a:ext cx="76200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The OFHC Cu heat treated at </a:t>
            </a:r>
            <a:r>
              <a:rPr lang="en-US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000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°C </a:t>
            </a:r>
            <a:r>
              <a:rPr lang="en-US" sz="2000" kern="0" dirty="0" smtClean="0">
                <a:latin typeface="Times New Roman"/>
                <a:cs typeface="Times New Roman"/>
              </a:rPr>
              <a:t>shows t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he maximum RRR,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, and uniform elongation.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simulation results using the flow stress curve from the bulge test is closer to the experimental data.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tube bulge test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required to determine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plastic constitutive equation of tubular materials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representing more accurate deformation behavior of tube.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 niobium,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the different heat treatment is required to increase the formability.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Next Step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Find the optimal heat treatment condition 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niobium tube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Construct advanced simulation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7880" y="1575786"/>
            <a:ext cx="795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work was funded by the Unites States Department of Energy through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Grant No. DE-SC0004217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heat treatment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tube was supported 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Fermilab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ew_doe_seal_color_0428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575" y="3390595"/>
            <a:ext cx="2189086" cy="2189086"/>
          </a:xfrm>
          <a:prstGeom prst="rect">
            <a:avLst/>
          </a:prstGeom>
        </p:spPr>
      </p:pic>
      <p:pic>
        <p:nvPicPr>
          <p:cNvPr id="5" name="Picture 4" descr="FermiLogo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385" y="4158695"/>
            <a:ext cx="3383280" cy="64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5425" y="81746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Testing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hydroformability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hydraulic tube bulge test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preparation for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hydroforming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multi-cell cavities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22225" y="3978173"/>
          <a:ext cx="5711825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485679" imgH="2482806" progId="Word.Document.8">
                  <p:embed/>
                </p:oleObj>
              </mc:Choice>
              <mc:Fallback>
                <p:oleObj name="Document" r:id="rId3" imgW="5485679" imgH="248280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225" y="3978173"/>
                        <a:ext cx="5711825" cy="18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127225" y="3278085"/>
            <a:ext cx="1981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825" y="1601685"/>
            <a:ext cx="5257800" cy="148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41825" y="3430485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welded nine-cell cavity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7025" y="5868885"/>
            <a:ext cx="287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hydroformed nine-cell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Materials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163105"/>
            <a:ext cx="78486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AutoNum type="arabicPeriod"/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The Tube: 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OFHC Cu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Niobium</a:t>
            </a:r>
            <a:endParaRPr lang="en-US" sz="20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OD: 2.5” = 63.5 mm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- Thickness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1.65 mm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- OFHC Copper (Heat treated at 200 ~ 700 °C for 2 hrs)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- Niobium (Heat treated at 800 °C for 3 hrs and 1000 °C for 2 hrs) 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700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2. RRR/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measurement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4-point probes method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LHe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, LN2, Ice water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. The tensile sample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 Tensile test specimens were cut from the tube with an ASTM standard  dimension.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 Strain rate: 0.002 /s  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sz="2000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785" y="5504208"/>
            <a:ext cx="38862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4871" t="7339" r="5023" b="11926"/>
          <a:stretch>
            <a:fillRect/>
          </a:stretch>
        </p:blipFill>
        <p:spPr bwMode="auto">
          <a:xfrm>
            <a:off x="1214930" y="5618085"/>
            <a:ext cx="2358540" cy="7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bulge test_(1)</a:t>
            </a:r>
            <a:endParaRPr lang="en-US" dirty="0"/>
          </a:p>
        </p:txBody>
      </p:sp>
      <p:pic>
        <p:nvPicPr>
          <p:cNvPr id="3" name="Picture 2" descr="C:\Documents and Settings\Administrator\Desktop\ASC2012\Presentation\figures\fig.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35" y="1278320"/>
            <a:ext cx="571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2790" y="4619555"/>
            <a:ext cx="6348726" cy="18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Data Acquired:</a:t>
            </a:r>
          </a:p>
          <a:p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Hydraulic pressure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manually adjusted, gauge measured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Bulge height: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laser sensor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Tube thickness: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ultrasonic gauge, sliding under gravity</a:t>
            </a:r>
          </a:p>
          <a:p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bulge test_(2)</a:t>
            </a:r>
            <a:endParaRPr lang="en-US" dirty="0"/>
          </a:p>
        </p:txBody>
      </p:sp>
      <p:pic>
        <p:nvPicPr>
          <p:cNvPr id="3" name="Picture 2" descr="C:\Documents and Settings\Administrator\Desktop\Copper tube\Pictures\IMG_2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2682875"/>
            <a:ext cx="1290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istrator\Desktop\Copper tube\Pictures\IMG_2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2682875"/>
            <a:ext cx="9699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istrator\Desktop\Copper tube\Pictures\IMG_2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4678363"/>
            <a:ext cx="20447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Administrator\Desktop\Copper tube\Pictures\IMG_2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825" y="1838325"/>
            <a:ext cx="2159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istrator\Desktop\Copper tube\Pictures\IMG_2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7913" y="4611688"/>
            <a:ext cx="203993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765675" y="2212975"/>
            <a:ext cx="19191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Cylinder for axial force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78063" y="5746750"/>
            <a:ext cx="2130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Laser sensor(Bulge height)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382540" y="1433513"/>
            <a:ext cx="2169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Utrasonic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Thickness Gauge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344894" y="5576888"/>
            <a:ext cx="1377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Sealing Material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 Lead Foil)</a:t>
            </a:r>
          </a:p>
        </p:txBody>
      </p:sp>
      <p:pic>
        <p:nvPicPr>
          <p:cNvPr id="12" name="Picture 32" descr="C:\Documents and Settings\Administrator\Desktop\Report\Pictures\Picture 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28850" y="2705100"/>
            <a:ext cx="23018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4" idx="5"/>
          </p:cNvCxnSpPr>
          <p:nvPr/>
        </p:nvCxnSpPr>
        <p:spPr>
          <a:xfrm>
            <a:off x="4302125" y="3889375"/>
            <a:ext cx="415925" cy="788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05238" y="3441700"/>
            <a:ext cx="582612" cy="52546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238875" y="4678363"/>
            <a:ext cx="1130300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7369175" y="4427538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Punch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19750" y="5481638"/>
            <a:ext cx="1628775" cy="284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735138" y="2270125"/>
            <a:ext cx="1436687" cy="74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31763" y="1905000"/>
            <a:ext cx="18966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Upper and Bottom Dies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533525" y="2270125"/>
            <a:ext cx="1666875" cy="156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18113" y="2582863"/>
            <a:ext cx="547687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062417" y="3794125"/>
            <a:ext cx="8386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Pressure 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sensor</a:t>
            </a:r>
          </a:p>
        </p:txBody>
      </p:sp>
      <p:pic>
        <p:nvPicPr>
          <p:cNvPr id="23" name="Picture 9" descr="C:\Documents and Settings\Administrator\Desktop\Copper tube\Pictures\IMG_27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2638" y="2922588"/>
            <a:ext cx="12176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 descr="C:\Documents and Settings\Administrator\Desktop\Report\Pictures\IMG_26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4875" y="1770063"/>
            <a:ext cx="17192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7553965" y="1452563"/>
            <a:ext cx="1148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DAQ System</a:t>
            </a:r>
          </a:p>
        </p:txBody>
      </p:sp>
      <p:pic>
        <p:nvPicPr>
          <p:cNvPr id="26" name="Picture 13" descr="C:\Documents and Settings\Administrator\Desktop\Copper tube\Pictures\Picture.jpg"/>
          <p:cNvPicPr>
            <a:picLocks noChangeAspect="1" noChangeArrowheads="1"/>
          </p:cNvPicPr>
          <p:nvPr/>
        </p:nvPicPr>
        <p:blipFill>
          <a:blip r:embed="rId10" cstate="print"/>
          <a:srcRect b="6473"/>
          <a:stretch>
            <a:fillRect/>
          </a:stretch>
        </p:blipFill>
        <p:spPr bwMode="auto">
          <a:xfrm>
            <a:off x="749300" y="4745038"/>
            <a:ext cx="12684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77863" y="5873750"/>
            <a:ext cx="1366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Hydraulic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Bulge test 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1600" y="5426060"/>
            <a:ext cx="3276600" cy="762000"/>
          </a:xfrm>
          <a:prstGeom prst="rect">
            <a:avLst/>
          </a:prstGeom>
          <a:solidFill>
            <a:srgbClr val="FE786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5470565"/>
            <a:ext cx="2971800" cy="762000"/>
          </a:xfrm>
          <a:prstGeom prst="rect">
            <a:avLst/>
          </a:prstGeom>
          <a:solidFill>
            <a:srgbClr val="FE786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01070" y="3980832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Koc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et al.</a:t>
            </a:r>
          </a:p>
        </p:txBody>
      </p:sp>
      <p:graphicFrame>
        <p:nvGraphicFramePr>
          <p:cNvPr id="6" name="Object 98"/>
          <p:cNvGraphicFramePr>
            <a:graphicFrameLocks noChangeAspect="1"/>
          </p:cNvGraphicFramePr>
          <p:nvPr/>
        </p:nvGraphicFramePr>
        <p:xfrm>
          <a:off x="1314450" y="5541275"/>
          <a:ext cx="26479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3" imgW="1434960" imgH="304560" progId="Equation.3">
                  <p:embed/>
                </p:oleObj>
              </mc:Choice>
              <mc:Fallback>
                <p:oleObj name="Equation" r:id="rId3" imgW="1434960" imgH="30456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5541275"/>
                        <a:ext cx="26479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9"/>
          <p:cNvGraphicFramePr>
            <a:graphicFrameLocks noChangeAspect="1"/>
          </p:cNvGraphicFramePr>
          <p:nvPr/>
        </p:nvGraphicFramePr>
        <p:xfrm>
          <a:off x="5257800" y="5423918"/>
          <a:ext cx="32004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5" imgW="1511300" imgH="419100" progId="Equation.3">
                  <p:embed/>
                </p:oleObj>
              </mc:Choice>
              <mc:Fallback>
                <p:oleObj name="Equation" r:id="rId5" imgW="1511300" imgH="41910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423918"/>
                        <a:ext cx="32004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/>
          <a:srcRect r="2174"/>
          <a:stretch>
            <a:fillRect/>
          </a:stretch>
        </p:blipFill>
        <p:spPr bwMode="auto">
          <a:xfrm>
            <a:off x="5715000" y="1163105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arameters for simul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5" y="1124700"/>
            <a:ext cx="45053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724815" y="3426234"/>
          <a:ext cx="1581290" cy="42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9" imgW="838080" imgH="228600" progId="Equation.3">
                  <p:embed/>
                </p:oleObj>
              </mc:Choice>
              <mc:Fallback>
                <p:oleObj name="Equation" r:id="rId9" imgW="83808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5" y="3426234"/>
                        <a:ext cx="1581290" cy="42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2819401" y="3200400"/>
          <a:ext cx="2213460" cy="76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11" imgW="1295280" imgH="457200" progId="Equation.3">
                  <p:embed/>
                </p:oleObj>
              </mc:Choice>
              <mc:Fallback>
                <p:oleObj name="Equation" r:id="rId11" imgW="129528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200400"/>
                        <a:ext cx="2213460" cy="769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795338" y="4495800"/>
          <a:ext cx="1304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13" imgW="634680" imgH="393480" progId="Equation.3">
                  <p:embed/>
                </p:oleObj>
              </mc:Choice>
              <mc:Fallback>
                <p:oleObj name="Equation" r:id="rId13" imgW="6346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4495800"/>
                        <a:ext cx="13049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2438400" y="4495800"/>
          <a:ext cx="2209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15" imgW="1117440" imgH="431640" progId="Equation.3">
                  <p:embed/>
                </p:oleObj>
              </mc:Choice>
              <mc:Fallback>
                <p:oleObj name="Equation" r:id="rId15" imgW="1117440" imgH="431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22098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/>
          <p:cNvGraphicFramePr>
            <a:graphicFrameLocks noChangeAspect="1"/>
          </p:cNvGraphicFramePr>
          <p:nvPr/>
        </p:nvGraphicFramePr>
        <p:xfrm>
          <a:off x="5414963" y="4495800"/>
          <a:ext cx="14430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17" imgW="799920" imgH="482400" progId="Equation.3">
                  <p:embed/>
                </p:oleObj>
              </mc:Choice>
              <mc:Fallback>
                <p:oleObj name="Equation" r:id="rId17" imgW="799920" imgH="482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4495800"/>
                        <a:ext cx="14430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7162800" y="4389125"/>
          <a:ext cx="14747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19" imgW="711000" imgH="482400" progId="Equation.3">
                  <p:embed/>
                </p:oleObj>
              </mc:Choice>
              <mc:Fallback>
                <p:oleObj name="Equation" r:id="rId19" imgW="711000" imgH="482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389125"/>
                        <a:ext cx="147478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5455315" y="3236975"/>
            <a:ext cx="3376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(The bulge is circular in shape)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904999" y="4000500"/>
            <a:ext cx="5931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(Force balance/Thin walled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tube/Von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simulation</a:t>
            </a:r>
            <a:endParaRPr lang="en-US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25575" y="985267"/>
            <a:ext cx="8763000" cy="5170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ABAQUS/Explicit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Geometry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Axisymmetry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cross-section of the tube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- Only half tube was modeled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- The ends of the tube were constrained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- Four-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noded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solid elements (CAX4R)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3) Elastic properties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- Elastic Modulus: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(OFHC)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4) Plastic Properties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- Effective stress – Effective plastic strain obtained from tensile and bulge tests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5) Yield function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Isotropic material (Von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6704013" y="3263900"/>
          <a:ext cx="15700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914400" imgH="672840" progId="Equation.3">
                  <p:embed/>
                </p:oleObj>
              </mc:Choice>
              <mc:Fallback>
                <p:oleObj name="Equation" r:id="rId3" imgW="914400" imgH="672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3263900"/>
                        <a:ext cx="1570037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parameters for simul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371600"/>
            <a:ext cx="380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58441" y="3057133"/>
            <a:ext cx="2012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OFHC 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-Ligh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956953</TotalTime>
  <Words>823</Words>
  <Application>Microsoft Office PowerPoint</Application>
  <PresentationFormat>On-screen Show (4:3)</PresentationFormat>
  <Paragraphs>214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Blank Presentation</vt:lpstr>
      <vt:lpstr>Document</vt:lpstr>
      <vt:lpstr>Equation</vt:lpstr>
      <vt:lpstr>PowerPoint Presentation</vt:lpstr>
      <vt:lpstr>Outline</vt:lpstr>
      <vt:lpstr>Purpose</vt:lpstr>
      <vt:lpstr>Experimental Materials </vt:lpstr>
      <vt:lpstr>Hydraulic bulge test_(1)</vt:lpstr>
      <vt:lpstr>Hydraulic bulge test_(2)</vt:lpstr>
      <vt:lpstr>Bulge test analysis</vt:lpstr>
      <vt:lpstr>Numerical simulation</vt:lpstr>
      <vt:lpstr>PowerPoint Presentation</vt:lpstr>
      <vt:lpstr>RRR and rr_OFHC Cu</vt:lpstr>
      <vt:lpstr>Tensile test results_OFHC Cu</vt:lpstr>
      <vt:lpstr>Bulge test results_OFHC Cu_(1)</vt:lpstr>
      <vt:lpstr>Bulge test results_OFHC Cu_(2)</vt:lpstr>
      <vt:lpstr>FEA Results_OFHC Cu</vt:lpstr>
      <vt:lpstr>PowerPoint Presentation</vt:lpstr>
      <vt:lpstr>Specification_Nb</vt:lpstr>
      <vt:lpstr>Tensile test results_Nb</vt:lpstr>
      <vt:lpstr>Tensile test results_Nb</vt:lpstr>
      <vt:lpstr>Bulge test results_Nb_(1)</vt:lpstr>
      <vt:lpstr>Bulge test results_Nb_(2)</vt:lpstr>
      <vt:lpstr>FEA Results_Nb</vt:lpstr>
      <vt:lpstr>Concluding summary</vt:lpstr>
      <vt:lpstr>Acknowledgements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Hoover</dc:creator>
  <cp:lastModifiedBy>mike</cp:lastModifiedBy>
  <cp:revision>3799</cp:revision>
  <dcterms:created xsi:type="dcterms:W3CDTF">2005-02-02T14:45:50Z</dcterms:created>
  <dcterms:modified xsi:type="dcterms:W3CDTF">2013-06-18T16:18:32Z</dcterms:modified>
</cp:coreProperties>
</file>