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9" r:id="rId3"/>
    <p:sldId id="275" r:id="rId4"/>
    <p:sldId id="278" r:id="rId5"/>
    <p:sldId id="277" r:id="rId6"/>
    <p:sldId id="263" r:id="rId7"/>
    <p:sldId id="260" r:id="rId8"/>
    <p:sldId id="261" r:id="rId9"/>
    <p:sldId id="262" r:id="rId10"/>
    <p:sldId id="264" r:id="rId11"/>
    <p:sldId id="265" r:id="rId12"/>
    <p:sldId id="268" r:id="rId13"/>
    <p:sldId id="267" r:id="rId14"/>
    <p:sldId id="273" r:id="rId15"/>
    <p:sldId id="271" r:id="rId16"/>
    <p:sldId id="270" r:id="rId17"/>
    <p:sldId id="269" r:id="rId18"/>
    <p:sldId id="266" r:id="rId19"/>
    <p:sldId id="276" r:id="rId20"/>
    <p:sldId id="272" r:id="rId2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FFCC00"/>
    <a:srgbClr val="FF0000"/>
    <a:srgbClr val="663300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0" autoAdjust="0"/>
    <p:restoredTop sz="94671" autoAdjust="0"/>
  </p:normalViewPr>
  <p:slideViewPr>
    <p:cSldViewPr>
      <p:cViewPr>
        <p:scale>
          <a:sx n="66" d="100"/>
          <a:sy n="66" d="100"/>
        </p:scale>
        <p:origin x="-48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46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99" tIns="48199" rIns="96399" bIns="48199" numCol="1" anchor="t" anchorCtr="0" compatLnSpc="1">
            <a:prstTxWarp prst="textNoShape">
              <a:avLst/>
            </a:prstTxWarp>
          </a:bodyPr>
          <a:lstStyle>
            <a:lvl1pPr defTabSz="963613" eaLnBrk="1" hangingPunct="1">
              <a:spcBef>
                <a:spcPct val="0"/>
              </a:spcBef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99" tIns="48199" rIns="96399" bIns="48199" numCol="1" anchor="t" anchorCtr="0" compatLnSpc="1">
            <a:prstTxWarp prst="textNoShape">
              <a:avLst/>
            </a:prstTxWarp>
          </a:bodyPr>
          <a:lstStyle>
            <a:lvl1pPr algn="r" defTabSz="963613" eaLnBrk="1" hangingPunct="1">
              <a:spcBef>
                <a:spcPct val="0"/>
              </a:spcBef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99" tIns="48199" rIns="96399" bIns="48199" numCol="1" anchor="b" anchorCtr="0" compatLnSpc="1">
            <a:prstTxWarp prst="textNoShape">
              <a:avLst/>
            </a:prstTxWarp>
          </a:bodyPr>
          <a:lstStyle>
            <a:lvl1pPr defTabSz="963613" eaLnBrk="1" hangingPunct="1">
              <a:spcBef>
                <a:spcPct val="0"/>
              </a:spcBef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99" tIns="48199" rIns="96399" bIns="48199" numCol="1" anchor="b" anchorCtr="0" compatLnSpc="1">
            <a:prstTxWarp prst="textNoShape">
              <a:avLst/>
            </a:prstTxWarp>
          </a:bodyPr>
          <a:lstStyle>
            <a:lvl1pPr algn="r" defTabSz="963613" eaLnBrk="1" hangingPunct="1">
              <a:defRPr sz="1300">
                <a:latin typeface="Arial" pitchFamily="34" charset="0"/>
              </a:defRPr>
            </a:lvl1pPr>
          </a:lstStyle>
          <a:p>
            <a:fld id="{C158627F-323F-4137-8496-733DF0EA87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531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99" tIns="48199" rIns="96399" bIns="48199" numCol="1" anchor="t" anchorCtr="0" compatLnSpc="1">
            <a:prstTxWarp prst="textNoShape">
              <a:avLst/>
            </a:prstTxWarp>
          </a:bodyPr>
          <a:lstStyle>
            <a:lvl1pPr defTabSz="963613" eaLnBrk="1" hangingPunct="1">
              <a:spcBef>
                <a:spcPct val="0"/>
              </a:spcBef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99" tIns="48199" rIns="96399" bIns="48199" numCol="1" anchor="t" anchorCtr="0" compatLnSpc="1">
            <a:prstTxWarp prst="textNoShape">
              <a:avLst/>
            </a:prstTxWarp>
          </a:bodyPr>
          <a:lstStyle>
            <a:lvl1pPr algn="r" defTabSz="963613" eaLnBrk="1" hangingPunct="1">
              <a:spcBef>
                <a:spcPct val="0"/>
              </a:spcBef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60888"/>
            <a:ext cx="58547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99" tIns="48199" rIns="96399" bIns="481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99" tIns="48199" rIns="96399" bIns="48199" numCol="1" anchor="b" anchorCtr="0" compatLnSpc="1">
            <a:prstTxWarp prst="textNoShape">
              <a:avLst/>
            </a:prstTxWarp>
          </a:bodyPr>
          <a:lstStyle>
            <a:lvl1pPr defTabSz="963613" eaLnBrk="1" hangingPunct="1">
              <a:spcBef>
                <a:spcPct val="0"/>
              </a:spcBef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99" tIns="48199" rIns="96399" bIns="48199" numCol="1" anchor="b" anchorCtr="0" compatLnSpc="1">
            <a:prstTxWarp prst="textNoShape">
              <a:avLst/>
            </a:prstTxWarp>
          </a:bodyPr>
          <a:lstStyle>
            <a:lvl1pPr algn="r" defTabSz="963613" eaLnBrk="1" hangingPunct="1">
              <a:defRPr sz="1300">
                <a:latin typeface="Arial" pitchFamily="34" charset="0"/>
              </a:defRPr>
            </a:lvl1pPr>
          </a:lstStyle>
          <a:p>
            <a:fld id="{E19335DD-FC0C-4608-9DE7-7A7D19985D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453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EA366875-7C45-479A-AEED-F2FAA6C19EBB}" type="slidenum">
              <a:rPr lang="en-US" altLang="en-US" sz="130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508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237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972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7599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6166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5240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2983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818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008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291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016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9128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02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Text Box 21"/>
          <p:cNvSpPr txBox="1">
            <a:spLocks noChangeArrowheads="1"/>
          </p:cNvSpPr>
          <p:nvPr userDrawn="1"/>
        </p:nvSpPr>
        <p:spPr bwMode="auto">
          <a:xfrm>
            <a:off x="4981575" y="6276975"/>
            <a:ext cx="2727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1600" b="1" smtClean="0">
                <a:latin typeface="Trebuchet MS" pitchFamily="34" charset="0"/>
              </a:rPr>
              <a:t>Department of Materials Science and Engineering</a:t>
            </a:r>
          </a:p>
        </p:txBody>
      </p:sp>
      <p:sp>
        <p:nvSpPr>
          <p:cNvPr id="1031" name="Line 22"/>
          <p:cNvSpPr>
            <a:spLocks noChangeShapeType="1"/>
          </p:cNvSpPr>
          <p:nvPr userDrawn="1"/>
        </p:nvSpPr>
        <p:spPr bwMode="auto">
          <a:xfrm>
            <a:off x="7569200" y="6521450"/>
            <a:ext cx="315913" cy="1588"/>
          </a:xfrm>
          <a:prstGeom prst="line">
            <a:avLst/>
          </a:prstGeom>
          <a:noFill/>
          <a:ln w="25400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23"/>
          <p:cNvSpPr>
            <a:spLocks noChangeShapeType="1"/>
          </p:cNvSpPr>
          <p:nvPr userDrawn="1"/>
        </p:nvSpPr>
        <p:spPr bwMode="auto">
          <a:xfrm flipV="1">
            <a:off x="4713288" y="6542088"/>
            <a:ext cx="365125" cy="1587"/>
          </a:xfrm>
          <a:prstGeom prst="line">
            <a:avLst/>
          </a:prstGeom>
          <a:noFill/>
          <a:ln w="25400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3" name="Picture 24"/>
          <p:cNvPicPr>
            <a:picLocks noChangeAspect="1" noChangeArrowheads="1"/>
          </p:cNvPicPr>
          <p:nvPr userDrawn="1"/>
        </p:nvPicPr>
        <p:blipFill>
          <a:blip r:embed="rId15" cstate="print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50" y="6130925"/>
            <a:ext cx="715963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25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8875"/>
            <a:ext cx="4640263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ransition/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5pPr>
      <a:lvl6pPr marL="457200" algn="ctr" eaLnBrk="1" fontAlgn="base" hangingPunct="1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Times New Roman"/>
        </a:defRPr>
      </a:lvl6pPr>
      <a:lvl7pPr marL="914400" algn="ctr" eaLnBrk="1" fontAlgn="base" hangingPunct="1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Times New Roman"/>
        </a:defRPr>
      </a:lvl7pPr>
      <a:lvl8pPr marL="1371600" algn="ctr" eaLnBrk="1" fontAlgn="base" hangingPunct="1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Times New Roman"/>
        </a:defRPr>
      </a:lvl8pPr>
      <a:lvl9pPr marL="1828800" algn="ctr" eaLnBrk="1" fontAlgn="base" hangingPunct="1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Times New Roman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rebuchet MS" pitchFamily="34" charset="0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rebuchet MS" pitchFamily="34" charset="0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rebuchet MS" pitchFamily="34" charset="0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rebuchet MS" pitchFamily="34" charset="0"/>
        </a:defRPr>
      </a:lvl5pPr>
      <a:lvl6pPr marL="2514600" indent="-228600" algn="l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6pPr>
      <a:lvl7pPr marL="2971800" indent="-228600" algn="l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7pPr>
      <a:lvl8pPr marL="3429000" indent="-228600" algn="l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8pPr>
      <a:lvl9pPr marL="3886200" indent="-228600" algn="l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5123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107950" y="404813"/>
            <a:ext cx="9010650" cy="1143000"/>
          </a:xfrm>
        </p:spPr>
        <p:txBody>
          <a:bodyPr/>
          <a:lstStyle/>
          <a:p>
            <a:r>
              <a:rPr lang="en-US" sz="3600" b="1" dirty="0"/>
              <a:t>AC Loss Measurements of MgB</a:t>
            </a:r>
            <a:r>
              <a:rPr lang="en-US" sz="3600" b="1" baseline="-25000" dirty="0"/>
              <a:t>2</a:t>
            </a:r>
            <a:r>
              <a:rPr lang="en-US" sz="3600" b="1" dirty="0"/>
              <a:t> Strands Designed for Motor and Generator Applications</a:t>
            </a:r>
            <a:endParaRPr lang="en-US" sz="3600" dirty="0"/>
          </a:p>
        </p:txBody>
      </p:sp>
      <p:sp>
        <p:nvSpPr>
          <p:cNvPr id="5124" name="Text Box 14"/>
          <p:cNvSpPr txBox="1">
            <a:spLocks noChangeArrowheads="1"/>
          </p:cNvSpPr>
          <p:nvPr/>
        </p:nvSpPr>
        <p:spPr bwMode="auto">
          <a:xfrm>
            <a:off x="0" y="2323440"/>
            <a:ext cx="478373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</a:rPr>
              <a:t>M.D. </a:t>
            </a:r>
            <a:r>
              <a:rPr lang="en-US" altLang="en-US" sz="2800" dirty="0" err="1" smtClean="0">
                <a:solidFill>
                  <a:schemeClr val="accent2"/>
                </a:solidFill>
              </a:rPr>
              <a:t>Sumption</a:t>
            </a:r>
            <a:r>
              <a:rPr lang="en-US" altLang="en-US" sz="2800" dirty="0" smtClean="0">
                <a:solidFill>
                  <a:schemeClr val="accent2"/>
                </a:solidFill>
              </a:rPr>
              <a:t>, </a:t>
            </a:r>
            <a:r>
              <a:rPr lang="en-US" altLang="en-US" sz="2800" b="1" u="sng" dirty="0" smtClean="0">
                <a:solidFill>
                  <a:schemeClr val="accent2"/>
                </a:solidFill>
              </a:rPr>
              <a:t>C. Myers</a:t>
            </a:r>
            <a:r>
              <a:rPr lang="en-US" altLang="en-US" sz="2800" dirty="0" smtClean="0">
                <a:solidFill>
                  <a:schemeClr val="accent2"/>
                </a:solidFill>
              </a:rPr>
              <a:t>, </a:t>
            </a:r>
            <a:r>
              <a:rPr lang="en-US" altLang="en-US" sz="2800" b="1" u="sng" dirty="0" smtClean="0">
                <a:solidFill>
                  <a:schemeClr val="accent2"/>
                </a:solidFill>
              </a:rPr>
              <a:t>F. Wan, </a:t>
            </a:r>
            <a:r>
              <a:rPr lang="en-US" altLang="en-US" sz="2800" dirty="0" smtClean="0">
                <a:solidFill>
                  <a:schemeClr val="accent2"/>
                </a:solidFill>
              </a:rPr>
              <a:t>M. </a:t>
            </a:r>
            <a:r>
              <a:rPr lang="en-US" altLang="en-US" sz="2800" dirty="0" err="1" smtClean="0">
                <a:solidFill>
                  <a:schemeClr val="accent2"/>
                </a:solidFill>
              </a:rPr>
              <a:t>Majoros</a:t>
            </a:r>
            <a:r>
              <a:rPr lang="en-US" altLang="en-US" sz="2800" dirty="0" smtClean="0">
                <a:solidFill>
                  <a:schemeClr val="accent2"/>
                </a:solidFill>
              </a:rPr>
              <a:t>, E.W</a:t>
            </a:r>
            <a:r>
              <a:rPr lang="en-US" altLang="en-US" sz="2800" dirty="0">
                <a:solidFill>
                  <a:schemeClr val="accent2"/>
                </a:solidFill>
              </a:rPr>
              <a:t>. </a:t>
            </a:r>
            <a:r>
              <a:rPr lang="en-US" altLang="en-US" sz="2800" dirty="0" smtClean="0">
                <a:solidFill>
                  <a:schemeClr val="accent2"/>
                </a:solidFill>
              </a:rPr>
              <a:t>Collings</a:t>
            </a:r>
            <a:endParaRPr lang="en-US" altLang="en-US" sz="2800" baseline="300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Center for Superconducting and Magnetic Materials, MSE, The Ohio State University</a:t>
            </a:r>
          </a:p>
        </p:txBody>
      </p:sp>
      <p:sp>
        <p:nvSpPr>
          <p:cNvPr id="5126" name="TextBox 2"/>
          <p:cNvSpPr txBox="1">
            <a:spLocks noChangeArrowheads="1"/>
          </p:cNvSpPr>
          <p:nvPr/>
        </p:nvSpPr>
        <p:spPr bwMode="auto">
          <a:xfrm>
            <a:off x="65256" y="5302228"/>
            <a:ext cx="46617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/>
              <a:t>Funded by </a:t>
            </a:r>
            <a:r>
              <a:rPr lang="en-US" altLang="en-US" sz="2000" dirty="0" smtClean="0"/>
              <a:t>a NASA SBIR</a:t>
            </a:r>
            <a:endParaRPr lang="en-US" alt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01695"/>
            <a:ext cx="4257156" cy="1428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30579"/>
            <a:ext cx="4011724" cy="51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27629" y="2323440"/>
            <a:ext cx="3812512" cy="161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solidFill>
                  <a:srgbClr val="FF0000"/>
                </a:solidFill>
              </a:rPr>
              <a:t>M.A</a:t>
            </a:r>
            <a:r>
              <a:rPr lang="en-US" altLang="en-US" sz="2800" dirty="0">
                <a:solidFill>
                  <a:srgbClr val="FF0000"/>
                </a:solidFill>
              </a:rPr>
              <a:t>.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Rindfleisch</a:t>
            </a:r>
            <a:r>
              <a:rPr lang="en-US" altLang="en-US" sz="2800" dirty="0" smtClean="0">
                <a:solidFill>
                  <a:srgbClr val="FF0000"/>
                </a:solidFill>
              </a:rPr>
              <a:t>, </a:t>
            </a:r>
            <a:r>
              <a:rPr lang="en-US" altLang="en-US" sz="2800" dirty="0">
                <a:solidFill>
                  <a:srgbClr val="FF0000"/>
                </a:solidFill>
              </a:rPr>
              <a:t>M.J.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Tomsic</a:t>
            </a:r>
            <a:endParaRPr lang="en-US" altLang="en-US" sz="2800" dirty="0" smtClean="0">
              <a:solidFill>
                <a:srgbClr val="FF0000"/>
              </a:solidFill>
            </a:endParaRPr>
          </a:p>
          <a:p>
            <a:endParaRPr lang="en-US" altLang="en-US" sz="2800" baseline="30000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Hyper Tech Research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Hysteretic loss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Coupling loss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Transport loss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667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828092"/>
          </a:xfrm>
        </p:spPr>
        <p:txBody>
          <a:bodyPr/>
          <a:lstStyle/>
          <a:p>
            <a:r>
              <a:rPr lang="en-US" dirty="0" smtClean="0"/>
              <a:t>Hysteretic Loss Component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390" y="944724"/>
            <a:ext cx="5586413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532" y="1124744"/>
            <a:ext cx="25922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rebuchet MS" panose="020B0603020202020204" pitchFamily="34" charset="0"/>
              </a:rPr>
              <a:t>T = 25 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rebuchet MS" panose="020B0603020202020204" pitchFamily="34" charset="0"/>
              </a:rPr>
              <a:t>(NASA Temperature of interest)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rebuchet MS" panose="020B0603020202020204" pitchFamily="34" charset="0"/>
              </a:rPr>
              <a:t>Bmax</a:t>
            </a:r>
            <a:r>
              <a:rPr lang="en-US" dirty="0" smtClean="0">
                <a:latin typeface="Trebuchet MS" panose="020B0603020202020204" pitchFamily="34" charset="0"/>
              </a:rPr>
              <a:t> = +- 3 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rebuchet MS" panose="020B0603020202020204" pitchFamily="34" charset="0"/>
              </a:rPr>
              <a:t>Short sample, L = 5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rebuchet MS" panose="020B0603020202020204" pitchFamily="34" charset="0"/>
              </a:rPr>
              <a:t>Untwisted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083" y="4977172"/>
            <a:ext cx="5565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rebuchet MS" panose="020B0603020202020204" pitchFamily="34" charset="0"/>
              </a:rPr>
              <a:t>Wire 3467, with Monel outer can, has significant magnetic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rebuchet MS" panose="020B0603020202020204" pitchFamily="34" charset="0"/>
              </a:rPr>
              <a:t>While hysteretic loss from the ferromagnetic component is low, modifies transport loss</a:t>
            </a:r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1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661" y="609600"/>
            <a:ext cx="8105539" cy="1143000"/>
          </a:xfrm>
        </p:spPr>
        <p:txBody>
          <a:bodyPr/>
          <a:lstStyle/>
          <a:p>
            <a:r>
              <a:rPr lang="en-US" dirty="0" smtClean="0"/>
              <a:t>Hysteretic loss summary and projections for NASA stator conditions</a:t>
            </a:r>
            <a:endParaRPr lang="en-US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28900"/>
            <a:ext cx="8722969" cy="176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885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96652"/>
            <a:ext cx="7772400" cy="684076"/>
          </a:xfrm>
        </p:spPr>
        <p:txBody>
          <a:bodyPr/>
          <a:lstStyle/>
          <a:p>
            <a:r>
              <a:rPr lang="en-US" dirty="0" smtClean="0"/>
              <a:t>Coupling Loss component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31" y="944724"/>
            <a:ext cx="7987889" cy="512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62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14" y="116632"/>
            <a:ext cx="7772400" cy="1143000"/>
          </a:xfrm>
        </p:spPr>
        <p:txBody>
          <a:bodyPr/>
          <a:lstStyle/>
          <a:p>
            <a:r>
              <a:rPr lang="en-US" dirty="0" smtClean="0"/>
              <a:t>Coupling loss analysis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53" y="1196752"/>
            <a:ext cx="9091204" cy="17235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71599" y="3068960"/>
            <a:ext cx="8100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(Cu-10 Ni) = 16.7 cm</a:t>
            </a:r>
          </a:p>
          <a:p>
            <a:r>
              <a:rPr lang="en-US" dirty="0">
                <a:sym typeface="Symbol"/>
              </a:rPr>
              <a:t>(</a:t>
            </a:r>
            <a:r>
              <a:rPr lang="en-US" dirty="0" smtClean="0">
                <a:sym typeface="Symbol"/>
              </a:rPr>
              <a:t>Cu-30 </a:t>
            </a:r>
            <a:r>
              <a:rPr lang="en-US" dirty="0">
                <a:sym typeface="Symbol"/>
              </a:rPr>
              <a:t>Ni) = </a:t>
            </a:r>
            <a:r>
              <a:rPr lang="en-US" dirty="0" smtClean="0">
                <a:sym typeface="Symbol"/>
              </a:rPr>
              <a:t>36.5 </a:t>
            </a:r>
            <a:r>
              <a:rPr lang="en-US" dirty="0">
                <a:sym typeface="Symbol"/>
              </a:rPr>
              <a:t>cm</a:t>
            </a:r>
            <a:endParaRPr lang="en-US" dirty="0"/>
          </a:p>
          <a:p>
            <a:r>
              <a:rPr lang="en-US" dirty="0" smtClean="0"/>
              <a:t>BUT, in general for MF composites, </a:t>
            </a:r>
          </a:p>
          <a:p>
            <a:r>
              <a:rPr lang="en-US" dirty="0" smtClean="0">
                <a:sym typeface="Symbol"/>
              </a:rPr>
              <a:t>=</a:t>
            </a:r>
            <a:r>
              <a:rPr lang="en-US" baseline="-25000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(1-)/(1+) if fil/matrix interface is  clean</a:t>
            </a:r>
          </a:p>
          <a:p>
            <a:r>
              <a:rPr lang="en-US" dirty="0">
                <a:sym typeface="Symbol"/>
              </a:rPr>
              <a:t>=</a:t>
            </a:r>
            <a:r>
              <a:rPr lang="en-US" baseline="-25000" dirty="0">
                <a:sym typeface="Symbol"/>
              </a:rPr>
              <a:t>B</a:t>
            </a:r>
            <a:r>
              <a:rPr lang="en-US" dirty="0">
                <a:sym typeface="Symbol"/>
              </a:rPr>
              <a:t>(1+)/(1-</a:t>
            </a:r>
            <a:r>
              <a:rPr lang="en-US" dirty="0" smtClean="0">
                <a:sym typeface="Symbol"/>
              </a:rPr>
              <a:t>) if fil/matrix interface is dirty</a:t>
            </a:r>
          </a:p>
          <a:p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If  =0.5, and the interfaces are </a:t>
            </a:r>
            <a:r>
              <a:rPr lang="en-US" dirty="0" smtClean="0">
                <a:sym typeface="Symbol"/>
              </a:rPr>
              <a:t>dirty, </a:t>
            </a:r>
            <a:r>
              <a:rPr lang="en-US" dirty="0">
                <a:sym typeface="Symbol"/>
              </a:rPr>
              <a:t>then  = </a:t>
            </a:r>
            <a:r>
              <a:rPr lang="en-US" dirty="0" smtClean="0">
                <a:sym typeface="Symbol"/>
              </a:rPr>
              <a:t>50 </a:t>
            </a:r>
            <a:r>
              <a:rPr lang="en-US" dirty="0">
                <a:sym typeface="Symbol"/>
              </a:rPr>
              <a:t>and </a:t>
            </a:r>
            <a:r>
              <a:rPr lang="en-US" dirty="0" smtClean="0">
                <a:sym typeface="Symbol"/>
              </a:rPr>
              <a:t>90 </a:t>
            </a:r>
            <a:r>
              <a:rPr lang="en-US" dirty="0">
                <a:sym typeface="Symbol"/>
              </a:rPr>
              <a:t>cm, for 10 an 30 Ni</a:t>
            </a:r>
            <a:endParaRPr lang="en-US" dirty="0"/>
          </a:p>
          <a:p>
            <a:r>
              <a:rPr lang="en-US" dirty="0" smtClean="0">
                <a:sym typeface="Symbol"/>
              </a:rPr>
              <a:t>If  =0.5, and the interfaces are clean, then  = 5 and 11 cm, for 10 an 30 Ni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1599" y="5386063"/>
            <a:ext cx="81009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While the MgB2/</a:t>
            </a:r>
            <a:r>
              <a:rPr lang="en-US" dirty="0" err="1" smtClean="0"/>
              <a:t>Nb</a:t>
            </a:r>
            <a:r>
              <a:rPr lang="en-US" dirty="0" smtClean="0"/>
              <a:t> interface is dirty, the </a:t>
            </a:r>
            <a:r>
              <a:rPr lang="en-US" dirty="0" err="1" smtClean="0"/>
              <a:t>Nb</a:t>
            </a:r>
            <a:r>
              <a:rPr lang="en-US" dirty="0" smtClean="0"/>
              <a:t>/Cu interface is clean – and since </a:t>
            </a:r>
            <a:r>
              <a:rPr lang="en-US" dirty="0" smtClean="0">
                <a:sym typeface="Symbol"/>
              </a:rPr>
              <a:t></a:t>
            </a:r>
            <a:r>
              <a:rPr lang="en-US" dirty="0" err="1" smtClean="0">
                <a:sym typeface="Symbol"/>
              </a:rPr>
              <a:t>Nb</a:t>
            </a:r>
            <a:r>
              <a:rPr lang="en-US" dirty="0" smtClean="0">
                <a:sym typeface="Symbol"/>
              </a:rPr>
              <a:t> &lt;&lt; </a:t>
            </a:r>
            <a:r>
              <a:rPr lang="en-US" dirty="0" err="1" smtClean="0">
                <a:sym typeface="Symbol"/>
              </a:rPr>
              <a:t>CuNi</a:t>
            </a:r>
            <a:r>
              <a:rPr lang="en-US" dirty="0" smtClean="0">
                <a:sym typeface="Symbol"/>
              </a:rPr>
              <a:t>, the </a:t>
            </a:r>
            <a:r>
              <a:rPr lang="en-US" dirty="0" err="1" smtClean="0">
                <a:sym typeface="Symbol"/>
              </a:rPr>
              <a:t>Nb</a:t>
            </a:r>
            <a:r>
              <a:rPr lang="en-US" dirty="0" smtClean="0">
                <a:sym typeface="Symbol"/>
              </a:rPr>
              <a:t> acts like a SC even at 20 K for determining the  factor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217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716" y="362794"/>
            <a:ext cx="4498268" cy="1143000"/>
          </a:xfrm>
        </p:spPr>
        <p:txBody>
          <a:bodyPr/>
          <a:lstStyle/>
          <a:p>
            <a:r>
              <a:rPr lang="en-US" sz="3200" b="1" dirty="0" smtClean="0"/>
              <a:t>Transport loss Monel “standard” and </a:t>
            </a:r>
            <a:r>
              <a:rPr lang="en-US" sz="3200" b="1" dirty="0" err="1" smtClean="0"/>
              <a:t>Glidcop</a:t>
            </a:r>
            <a:r>
              <a:rPr lang="en-US" sz="3200" b="1" dirty="0" smtClean="0"/>
              <a:t> strand</a:t>
            </a:r>
            <a:endParaRPr lang="en-US" sz="32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74" y="1819636"/>
            <a:ext cx="4097361" cy="439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46" y="1889341"/>
            <a:ext cx="3608941" cy="395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06"/>
          <a:stretch/>
        </p:blipFill>
        <p:spPr bwMode="auto">
          <a:xfrm>
            <a:off x="4347435" y="188640"/>
            <a:ext cx="4644165" cy="163099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999755" y="6211669"/>
            <a:ext cx="302433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At I/</a:t>
            </a:r>
            <a:r>
              <a:rPr lang="en-US" dirty="0" err="1" smtClean="0"/>
              <a:t>Ic</a:t>
            </a:r>
            <a:r>
              <a:rPr lang="en-US" dirty="0"/>
              <a:t> </a:t>
            </a:r>
            <a:r>
              <a:rPr lang="en-US" dirty="0" smtClean="0"/>
              <a:t>= 0.5, Ferro mag factor = 10 For high mag strand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2447764" y="3248980"/>
            <a:ext cx="36004" cy="23402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899592" y="3248980"/>
            <a:ext cx="17641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9684568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81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876" y="197768"/>
            <a:ext cx="7772400" cy="1143000"/>
          </a:xfrm>
        </p:spPr>
        <p:txBody>
          <a:bodyPr/>
          <a:lstStyle/>
          <a:p>
            <a:r>
              <a:rPr lang="en-US" dirty="0" smtClean="0"/>
              <a:t>Transport loss in strands with magnetic content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09" y="1556792"/>
            <a:ext cx="4638794" cy="473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846" y="728700"/>
            <a:ext cx="33760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rebuchet MS" panose="020B0603020202020204" pitchFamily="34" charset="0"/>
              </a:rPr>
              <a:t>3633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rebuchet MS" panose="020B0603020202020204" pitchFamily="34" charset="0"/>
              </a:rPr>
              <a:t>54 filaments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rebuchet MS" panose="020B0603020202020204" pitchFamily="34" charset="0"/>
              </a:rPr>
              <a:t>1 mm 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rebuchet MS" panose="020B0603020202020204" pitchFamily="34" charset="0"/>
              </a:rPr>
              <a:t>Brass Outer Can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rebuchet MS" panose="020B0603020202020204" pitchFamily="34" charset="0"/>
              </a:rPr>
              <a:t>Matrix Cupro-10 Ni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886" y="2960948"/>
            <a:ext cx="4021121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rebuchet MS" panose="020B0603020202020204" pitchFamily="34" charset="0"/>
              </a:rPr>
              <a:t>Deviations rom Norris loss expressions due to magnetic materials in strands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rebuchet MS" panose="020B0603020202020204" pitchFamily="34" charset="0"/>
              </a:rPr>
              <a:t>Loss is not ferromagnetic loss, but due to increase in local field intensity in MF zone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4693290"/>
            <a:ext cx="235826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 T = 25.5+-1.5 K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2536" y="2999618"/>
            <a:ext cx="219573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At I/</a:t>
            </a:r>
            <a:r>
              <a:rPr lang="en-US" dirty="0" err="1" smtClean="0"/>
              <a:t>Ic</a:t>
            </a:r>
            <a:r>
              <a:rPr lang="en-US" dirty="0"/>
              <a:t> </a:t>
            </a:r>
            <a:r>
              <a:rPr lang="en-US" dirty="0" smtClean="0"/>
              <a:t>= 0.5, Ferro mag factor = 3</a:t>
            </a:r>
          </a:p>
          <a:p>
            <a:r>
              <a:rPr lang="en-US" dirty="0" smtClean="0"/>
              <a:t>For lower mag strand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366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688" y="296652"/>
            <a:ext cx="7772400" cy="684076"/>
          </a:xfrm>
        </p:spPr>
        <p:txBody>
          <a:bodyPr/>
          <a:lstStyle/>
          <a:p>
            <a:r>
              <a:rPr lang="en-US" dirty="0" smtClean="0"/>
              <a:t>Transport Loss for strand with no magnetic content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12776"/>
            <a:ext cx="4721200" cy="47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664804"/>
            <a:ext cx="248427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Strand 3552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54 filaments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OD = 0.5 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No magnetic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Brass outer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Brass matrix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4188572"/>
            <a:ext cx="2916324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rebuchet MS" panose="020B0603020202020204" pitchFamily="34" charset="0"/>
              </a:rPr>
              <a:t>Good agreement with Norris cubic loss expression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0332" y="3362831"/>
            <a:ext cx="1404156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 T = 8+-3 K</a:t>
            </a:r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468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en-US" dirty="0" smtClean="0"/>
              <a:t>Efforts to Reduce excess </a:t>
            </a:r>
            <a:r>
              <a:rPr lang="en-US" dirty="0" err="1" smtClean="0"/>
              <a:t>ferro</a:t>
            </a:r>
            <a:r>
              <a:rPr lang="en-US" dirty="0" smtClean="0"/>
              <a:t>-induced transport Loss</a:t>
            </a:r>
            <a:endParaRPr lang="en-US" dirty="0"/>
          </a:p>
        </p:txBody>
      </p:sp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39" y="1700808"/>
            <a:ext cx="565785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74108" y="2708920"/>
            <a:ext cx="1476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rebuchet MS" panose="020B0603020202020204" pitchFamily="34" charset="0"/>
              </a:rPr>
              <a:t>Reducing magnetic content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 bwMode="auto">
          <a:xfrm>
            <a:off x="5364088" y="2708920"/>
            <a:ext cx="252028" cy="101566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sz="1400" b="1" i="0" u="none" strike="noStrike" baseline="0">
              <a:solidFill>
                <a:schemeClr val="tx1">
                  <a:alpha val="100000"/>
                </a:schemeClr>
              </a:solidFill>
              <a:effectLst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9040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Data Result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8350"/>
            <a:ext cx="9147650" cy="14405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sp>
        <p:nvSpPr>
          <p:cNvPr id="4" name="Rounded Rectangle 3"/>
          <p:cNvSpPr/>
          <p:nvPr/>
        </p:nvSpPr>
        <p:spPr bwMode="auto">
          <a:xfrm>
            <a:off x="7596336" y="2024844"/>
            <a:ext cx="1692188" cy="2484276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sz="1400" b="1" i="0" u="none" strike="noStrike" baseline="0">
              <a:solidFill>
                <a:schemeClr val="tx1">
                  <a:alpha val="100000"/>
                </a:schemeClr>
              </a:solidFill>
              <a:effectLst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9680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64" y="1160748"/>
            <a:ext cx="7772400" cy="4788532"/>
          </a:xfrm>
        </p:spPr>
        <p:txBody>
          <a:bodyPr/>
          <a:lstStyle/>
          <a:p>
            <a:r>
              <a:rPr lang="en-US" dirty="0" smtClean="0"/>
              <a:t>AC Loss Analysis and Targets</a:t>
            </a:r>
          </a:p>
          <a:p>
            <a:r>
              <a:rPr lang="en-US" dirty="0" smtClean="0"/>
              <a:t>Reducing hysteretic Loss – conductor development</a:t>
            </a:r>
          </a:p>
          <a:p>
            <a:r>
              <a:rPr lang="en-US" dirty="0" smtClean="0"/>
              <a:t>Reducing Coupling current – conductor development and measurement</a:t>
            </a:r>
          </a:p>
          <a:p>
            <a:r>
              <a:rPr lang="en-US" dirty="0" smtClean="0"/>
              <a:t>Reducing transport Loss—conductor development and measurement</a:t>
            </a:r>
          </a:p>
          <a:p>
            <a:r>
              <a:rPr lang="en-US" dirty="0" smtClean="0"/>
              <a:t>Comparison of progress to goals – and 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134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564" y="116632"/>
            <a:ext cx="7772400" cy="684076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836712"/>
            <a:ext cx="7772400" cy="4114800"/>
          </a:xfrm>
        </p:spPr>
        <p:txBody>
          <a:bodyPr/>
          <a:lstStyle/>
          <a:p>
            <a:r>
              <a:rPr lang="en-US" sz="2200" dirty="0" smtClean="0"/>
              <a:t>MgB2 low loss strands are of interest for NASA stator applications at 25 K, B = 0.4-0.6 T, and f = 200-333 Hz </a:t>
            </a:r>
          </a:p>
          <a:p>
            <a:r>
              <a:rPr lang="en-US" sz="2200" dirty="0" smtClean="0"/>
              <a:t>Loss Estimates have been made for hysteretic, coupling, and transport loss components, as well as their addition</a:t>
            </a:r>
          </a:p>
          <a:p>
            <a:r>
              <a:rPr lang="en-US" sz="2200" dirty="0" smtClean="0"/>
              <a:t>Advanced, low loss MgB2 strands with deff = 20 </a:t>
            </a:r>
            <a:r>
              <a:rPr lang="en-US" sz="2200" dirty="0" smtClean="0">
                <a:sym typeface="Symbol"/>
              </a:rPr>
              <a:t>m, resistive matrices, small wire OD, and low magneti</a:t>
            </a:r>
            <a:r>
              <a:rPr lang="en-US" sz="2200" dirty="0" smtClean="0">
                <a:sym typeface="Symbol"/>
              </a:rPr>
              <a:t>c content have been developed</a:t>
            </a:r>
          </a:p>
          <a:p>
            <a:r>
              <a:rPr lang="en-US" sz="2200" dirty="0" smtClean="0">
                <a:sym typeface="Symbol"/>
              </a:rPr>
              <a:t>Hysteretic, coupling (at lower f, larger </a:t>
            </a:r>
            <a:r>
              <a:rPr lang="en-US" sz="2200" dirty="0" err="1" smtClean="0">
                <a:sym typeface="Symbol"/>
              </a:rPr>
              <a:t>Lp</a:t>
            </a:r>
            <a:r>
              <a:rPr lang="en-US" sz="2200" dirty="0" smtClean="0">
                <a:sym typeface="Symbol"/>
              </a:rPr>
              <a:t>), and transport losses have been measured for a variety of strand designs</a:t>
            </a:r>
          </a:p>
          <a:p>
            <a:r>
              <a:rPr lang="en-US" sz="2200" dirty="0" smtClean="0">
                <a:sym typeface="Symbol"/>
              </a:rPr>
              <a:t>Loss values are approaching and reaching initial target values</a:t>
            </a:r>
          </a:p>
          <a:p>
            <a:r>
              <a:rPr lang="en-US" sz="2200" dirty="0" smtClean="0">
                <a:sym typeface="Symbol"/>
              </a:rPr>
              <a:t>Further work is needed to push these loss values lower, to make cooling and stator design easier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93281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564" y="260648"/>
            <a:ext cx="7772400" cy="828092"/>
          </a:xfrm>
        </p:spPr>
        <p:txBody>
          <a:bodyPr/>
          <a:lstStyle/>
          <a:p>
            <a:r>
              <a:rPr lang="en-US" dirty="0" smtClean="0"/>
              <a:t>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467200"/>
          </a:xfrm>
        </p:spPr>
        <p:txBody>
          <a:bodyPr/>
          <a:lstStyle/>
          <a:p>
            <a:r>
              <a:rPr lang="en-US" dirty="0" smtClean="0"/>
              <a:t>MgB2 strand for stator</a:t>
            </a:r>
          </a:p>
          <a:p>
            <a:r>
              <a:rPr lang="en-US" dirty="0" err="1" smtClean="0"/>
              <a:t>Bmax</a:t>
            </a:r>
            <a:r>
              <a:rPr lang="en-US" dirty="0" smtClean="0"/>
              <a:t> = 0.4-0.6 T</a:t>
            </a:r>
          </a:p>
          <a:p>
            <a:r>
              <a:rPr lang="en-US" dirty="0" smtClean="0"/>
              <a:t>F = 200-333 Hz</a:t>
            </a:r>
          </a:p>
          <a:p>
            <a:r>
              <a:rPr lang="en-US" dirty="0" smtClean="0"/>
              <a:t>T = 25 K</a:t>
            </a:r>
          </a:p>
          <a:p>
            <a:r>
              <a:rPr lang="en-US" dirty="0" smtClean="0"/>
              <a:t>Loss &lt; 5 W/cm3 total, maximum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471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altLang="en-US" sz="4000" b="1" dirty="0" smtClean="0"/>
              <a:t>AC Loss components</a:t>
            </a:r>
            <a:endParaRPr lang="en-US" altLang="en-US" sz="4000" b="1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572000"/>
            <a:ext cx="7315200" cy="1066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dirty="0" smtClean="0"/>
              <a:t>Interactions between AC field and AC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dirty="0" smtClean="0"/>
              <a:t>        Current Effects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	</a:t>
            </a:r>
          </a:p>
        </p:txBody>
      </p:sp>
      <p:sp>
        <p:nvSpPr>
          <p:cNvPr id="33796" name="Text Box 10"/>
          <p:cNvSpPr txBox="1">
            <a:spLocks noChangeArrowheads="1"/>
          </p:cNvSpPr>
          <p:nvPr/>
        </p:nvSpPr>
        <p:spPr bwMode="auto">
          <a:xfrm>
            <a:off x="838200" y="914400"/>
            <a:ext cx="312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/>
              <a:t>Field Induced</a:t>
            </a:r>
          </a:p>
        </p:txBody>
      </p:sp>
      <p:sp>
        <p:nvSpPr>
          <p:cNvPr id="33797" name="Text Box 11"/>
          <p:cNvSpPr txBox="1">
            <a:spLocks noChangeArrowheads="1"/>
          </p:cNvSpPr>
          <p:nvPr/>
        </p:nvSpPr>
        <p:spPr bwMode="auto">
          <a:xfrm>
            <a:off x="838200" y="3962400"/>
            <a:ext cx="746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/>
              <a:t>Current Induced (Self Field Losses)</a:t>
            </a:r>
          </a:p>
        </p:txBody>
      </p:sp>
      <p:sp>
        <p:nvSpPr>
          <p:cNvPr id="33798" name="Text Box 12"/>
          <p:cNvSpPr txBox="1">
            <a:spLocks noChangeArrowheads="1"/>
          </p:cNvSpPr>
          <p:nvPr/>
        </p:nvSpPr>
        <p:spPr bwMode="auto">
          <a:xfrm>
            <a:off x="457200" y="1524000"/>
            <a:ext cx="2057400" cy="482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0"/>
              <a:t>Hysteretic</a:t>
            </a:r>
          </a:p>
        </p:txBody>
      </p:sp>
      <p:sp>
        <p:nvSpPr>
          <p:cNvPr id="33799" name="Text Box 13"/>
          <p:cNvSpPr txBox="1">
            <a:spLocks noChangeArrowheads="1"/>
          </p:cNvSpPr>
          <p:nvPr/>
        </p:nvSpPr>
        <p:spPr bwMode="auto">
          <a:xfrm>
            <a:off x="457200" y="2133600"/>
            <a:ext cx="3505200" cy="482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0"/>
              <a:t>Ferromagnetic Substrate</a:t>
            </a:r>
          </a:p>
        </p:txBody>
      </p:sp>
      <p:sp>
        <p:nvSpPr>
          <p:cNvPr id="33800" name="Text Box 14"/>
          <p:cNvSpPr txBox="1">
            <a:spLocks noChangeArrowheads="1"/>
          </p:cNvSpPr>
          <p:nvPr/>
        </p:nvSpPr>
        <p:spPr bwMode="auto">
          <a:xfrm>
            <a:off x="457200" y="2743200"/>
            <a:ext cx="3886200" cy="482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0"/>
              <a:t>Normal Metal Eddy Currents</a:t>
            </a:r>
          </a:p>
        </p:txBody>
      </p:sp>
      <p:sp>
        <p:nvSpPr>
          <p:cNvPr id="33801" name="Text Box 15"/>
          <p:cNvSpPr txBox="1">
            <a:spLocks noChangeArrowheads="1"/>
          </p:cNvSpPr>
          <p:nvPr/>
        </p:nvSpPr>
        <p:spPr bwMode="auto">
          <a:xfrm>
            <a:off x="457200" y="3352800"/>
            <a:ext cx="3886200" cy="482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0"/>
              <a:t>Coupling Eddy Currents</a:t>
            </a:r>
          </a:p>
        </p:txBody>
      </p:sp>
      <p:graphicFrame>
        <p:nvGraphicFramePr>
          <p:cNvPr id="33802" name="Object 16"/>
          <p:cNvGraphicFramePr>
            <a:graphicFrameLocks noChangeAspect="1"/>
          </p:cNvGraphicFramePr>
          <p:nvPr/>
        </p:nvGraphicFramePr>
        <p:xfrm>
          <a:off x="4724400" y="1371600"/>
          <a:ext cx="20574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3" imgW="939800" imgH="228600" progId="Equation.3">
                  <p:embed/>
                </p:oleObj>
              </mc:Choice>
              <mc:Fallback>
                <p:oleObj name="Equation" r:id="rId3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371600"/>
                        <a:ext cx="2057400" cy="5032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3" name="Object 17"/>
          <p:cNvGraphicFramePr>
            <a:graphicFrameLocks noChangeAspect="1"/>
          </p:cNvGraphicFramePr>
          <p:nvPr/>
        </p:nvGraphicFramePr>
        <p:xfrm>
          <a:off x="4724400" y="1981200"/>
          <a:ext cx="2438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r:id="rId5" imgW="1168400" imgH="241300" progId="Equation.3">
                  <p:embed/>
                </p:oleObj>
              </mc:Choice>
              <mc:Fallback>
                <p:oleObj r:id="rId5" imgW="1168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981200"/>
                        <a:ext cx="2438400" cy="4953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4" name="Object 18"/>
          <p:cNvGraphicFramePr>
            <a:graphicFrameLocks noChangeAspect="1"/>
          </p:cNvGraphicFramePr>
          <p:nvPr/>
        </p:nvGraphicFramePr>
        <p:xfrm>
          <a:off x="4724400" y="2590800"/>
          <a:ext cx="200025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r:id="rId7" imgW="1409700" imgH="457200" progId="Equation.3">
                  <p:embed/>
                </p:oleObj>
              </mc:Choice>
              <mc:Fallback>
                <p:oleObj r:id="rId7" imgW="1409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590800"/>
                        <a:ext cx="2000250" cy="6492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5" name="Object 19"/>
          <p:cNvGraphicFramePr>
            <a:graphicFrameLocks noChangeAspect="1"/>
          </p:cNvGraphicFramePr>
          <p:nvPr/>
        </p:nvGraphicFramePr>
        <p:xfrm>
          <a:off x="4724400" y="3352800"/>
          <a:ext cx="2362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r:id="rId9" imgW="1511300" imgH="444500" progId="Equation.3">
                  <p:embed/>
                </p:oleObj>
              </mc:Choice>
              <mc:Fallback>
                <p:oleObj r:id="rId9" imgW="15113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352800"/>
                        <a:ext cx="2362200" cy="6985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338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596" y="-10402"/>
            <a:ext cx="6836804" cy="1143000"/>
          </a:xfrm>
        </p:spPr>
        <p:txBody>
          <a:bodyPr/>
          <a:lstStyle/>
          <a:p>
            <a:r>
              <a:rPr lang="en-US" dirty="0" smtClean="0"/>
              <a:t>Loss Predictions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6" b="36389"/>
          <a:stretch/>
        </p:blipFill>
        <p:spPr bwMode="auto">
          <a:xfrm>
            <a:off x="0" y="1304764"/>
            <a:ext cx="8984343" cy="3296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60693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25" y="188640"/>
            <a:ext cx="8134672" cy="432048"/>
          </a:xfrm>
        </p:spPr>
        <p:txBody>
          <a:bodyPr/>
          <a:lstStyle/>
          <a:p>
            <a:r>
              <a:rPr lang="en-US" dirty="0" smtClean="0"/>
              <a:t>HTR-MgB</a:t>
            </a:r>
            <a:r>
              <a:rPr lang="en-US" baseline="-25000" dirty="0" smtClean="0"/>
              <a:t>2</a:t>
            </a:r>
            <a:r>
              <a:rPr lang="en-US" dirty="0" smtClean="0"/>
              <a:t> Low Loss Wire Types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2555034"/>
            <a:ext cx="8707506" cy="164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508" y="4401108"/>
            <a:ext cx="91810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3647- is a higher filament count , low </a:t>
            </a:r>
            <a:r>
              <a:rPr lang="en-US" i="1" dirty="0" smtClean="0">
                <a:latin typeface="Trebuchet MS" panose="020B0603020202020204" pitchFamily="34" charset="0"/>
              </a:rPr>
              <a:t>d</a:t>
            </a:r>
            <a:r>
              <a:rPr lang="en-US" i="1" baseline="-25000" dirty="0" smtClean="0">
                <a:latin typeface="Trebuchet MS" panose="020B0603020202020204" pitchFamily="34" charset="0"/>
              </a:rPr>
              <a:t>eff</a:t>
            </a:r>
            <a:r>
              <a:rPr lang="en-US" dirty="0" smtClean="0">
                <a:latin typeface="Trebuchet MS" panose="020B0603020202020204" pitchFamily="34" charset="0"/>
              </a:rPr>
              <a:t> , some Cu matrix, some magnetic content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3598- even higher filament count, low deff, some Cu matrix, reduced magnetic content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3606 – high filament count, low </a:t>
            </a:r>
            <a:r>
              <a:rPr lang="en-US" i="1" dirty="0" smtClean="0">
                <a:latin typeface="Trebuchet MS" panose="020B0603020202020204" pitchFamily="34" charset="0"/>
              </a:rPr>
              <a:t>d</a:t>
            </a:r>
            <a:r>
              <a:rPr lang="en-US" i="1" baseline="-25000" dirty="0" smtClean="0">
                <a:latin typeface="Trebuchet MS" panose="020B0603020202020204" pitchFamily="34" charset="0"/>
              </a:rPr>
              <a:t>eff</a:t>
            </a:r>
            <a:r>
              <a:rPr lang="en-US" dirty="0" smtClean="0">
                <a:latin typeface="Trebuchet MS" panose="020B0603020202020204" pitchFamily="34" charset="0"/>
              </a:rPr>
              <a:t>, all resistive matrix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3630-low </a:t>
            </a:r>
            <a:r>
              <a:rPr lang="en-US" i="1" dirty="0" smtClean="0">
                <a:latin typeface="Trebuchet MS" panose="020B0603020202020204" pitchFamily="34" charset="0"/>
              </a:rPr>
              <a:t>d</a:t>
            </a:r>
            <a:r>
              <a:rPr lang="en-US" i="1" baseline="-25000" dirty="0" smtClean="0">
                <a:latin typeface="Trebuchet MS" panose="020B0603020202020204" pitchFamily="34" charset="0"/>
              </a:rPr>
              <a:t>eff</a:t>
            </a:r>
            <a:r>
              <a:rPr lang="en-US" dirty="0" smtClean="0">
                <a:latin typeface="Trebuchet MS" panose="020B0603020202020204" pitchFamily="34" charset="0"/>
              </a:rPr>
              <a:t>, all resistive matrix, further reduced magnetic content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3694—low </a:t>
            </a:r>
            <a:r>
              <a:rPr lang="en-US" i="1" dirty="0" smtClean="0">
                <a:latin typeface="Trebuchet MS" panose="020B0603020202020204" pitchFamily="34" charset="0"/>
              </a:rPr>
              <a:t>d</a:t>
            </a:r>
            <a:r>
              <a:rPr lang="en-US" i="1" baseline="-25000" dirty="0" smtClean="0">
                <a:latin typeface="Trebuchet MS" panose="020B0603020202020204" pitchFamily="34" charset="0"/>
              </a:rPr>
              <a:t>eff</a:t>
            </a:r>
            <a:r>
              <a:rPr lang="en-US" dirty="0" smtClean="0">
                <a:latin typeface="Trebuchet MS" panose="020B0603020202020204" pitchFamily="34" charset="0"/>
              </a:rPr>
              <a:t>, all resistive matrix, lowest magnetic content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800708"/>
            <a:ext cx="65792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Push to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rebuchet MS" panose="020B0603020202020204" pitchFamily="34" charset="0"/>
              </a:rPr>
              <a:t>Reduce filament size to 20 </a:t>
            </a:r>
            <a:r>
              <a:rPr lang="en-US" dirty="0" smtClean="0">
                <a:latin typeface="Trebuchet MS" panose="020B0603020202020204" pitchFamily="34" charset="0"/>
                <a:sym typeface="Symbol"/>
              </a:rPr>
              <a:t>m (reduce hysteretic loss)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rebuchet MS" panose="020B0603020202020204" pitchFamily="34" charset="0"/>
                <a:sym typeface="Symbol"/>
              </a:rPr>
              <a:t>Reduce Twist pitch (reduce coupling loss)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rebuchet MS" panose="020B0603020202020204" pitchFamily="34" charset="0"/>
                <a:sym typeface="Symbol"/>
              </a:rPr>
              <a:t>Reduce wire OD for normal metal and coupling loss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rebuchet MS" panose="020B0603020202020204" pitchFamily="34" charset="0"/>
                <a:sym typeface="Symbol"/>
              </a:rPr>
              <a:t>Do both with resistive matrix (reduce coupling loss)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rebuchet MS" panose="020B0603020202020204" pitchFamily="34" charset="0"/>
                <a:sym typeface="Symbol"/>
              </a:rPr>
              <a:t>Reduce magnetic content of wire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778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564" y="188640"/>
            <a:ext cx="7772400" cy="1143000"/>
          </a:xfrm>
        </p:spPr>
        <p:txBody>
          <a:bodyPr/>
          <a:lstStyle/>
          <a:p>
            <a:r>
              <a:rPr lang="en-US" dirty="0" smtClean="0"/>
              <a:t>High filament Count, low AC loss conductors -I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1467921"/>
            <a:ext cx="4433596" cy="40828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524" y="5504668"/>
            <a:ext cx="4062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3467 is </a:t>
            </a:r>
            <a:r>
              <a:rPr lang="en-US" dirty="0"/>
              <a:t>a higher filament count , low deff , some Cu matrix, some magnetic content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656" y="1539929"/>
            <a:ext cx="4277210" cy="39388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28006" y="5504668"/>
            <a:ext cx="4236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3598</a:t>
            </a:r>
            <a:r>
              <a:rPr lang="en-US" dirty="0"/>
              <a:t> even higher filament count, low deff, some Cu matrix, reduced magnetic content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652" y="1063522"/>
            <a:ext cx="104411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Monel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 bwMode="auto">
          <a:xfrm>
            <a:off x="605710" y="1432854"/>
            <a:ext cx="90010" cy="6387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266152" y="1395038"/>
            <a:ext cx="144016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CuproNi-10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3851920" y="1764370"/>
            <a:ext cx="498474" cy="5485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70747" y="4698432"/>
            <a:ext cx="56768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Cu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605710" y="3436484"/>
            <a:ext cx="1898612" cy="12619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5106649" y="3436484"/>
            <a:ext cx="1898612" cy="12619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866656" y="4704309"/>
            <a:ext cx="56768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537976" y="1074902"/>
            <a:ext cx="144016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CuproNi-30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8507293" y="1539929"/>
            <a:ext cx="205167" cy="7729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7741390" y="1539929"/>
            <a:ext cx="516666" cy="6510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0593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739" y="8879"/>
            <a:ext cx="7772400" cy="1143000"/>
          </a:xfrm>
        </p:spPr>
        <p:txBody>
          <a:bodyPr/>
          <a:lstStyle/>
          <a:p>
            <a:r>
              <a:rPr lang="en-US" dirty="0"/>
              <a:t>High filament Count, low AC loss </a:t>
            </a:r>
            <a:r>
              <a:rPr lang="en-US" dirty="0" smtClean="0"/>
              <a:t>conductors II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4" y="1340768"/>
            <a:ext cx="4222432" cy="3888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328" y="5239105"/>
            <a:ext cx="4019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3606-- high </a:t>
            </a:r>
            <a:r>
              <a:rPr lang="en-US" dirty="0"/>
              <a:t>filament count, low deff, all resistive matrix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704" y="1340768"/>
            <a:ext cx="4066046" cy="37444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62704" y="5229200"/>
            <a:ext cx="4365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3630 --</a:t>
            </a:r>
            <a:r>
              <a:rPr lang="en-US" dirty="0"/>
              <a:t>low deff, all resistive matrix, further reduced magnetic content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17087" y="1213338"/>
            <a:ext cx="144016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CuproNi-10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3383868" y="1582670"/>
            <a:ext cx="453300" cy="8151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2127540" y="1582670"/>
            <a:ext cx="1709627" cy="16303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23528" y="822643"/>
            <a:ext cx="144016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CuproNi-30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503548" y="1213338"/>
            <a:ext cx="108012" cy="5594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487219" y="844968"/>
            <a:ext cx="144016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CuproNi-10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7740352" y="1270322"/>
            <a:ext cx="618665" cy="11275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6649390" y="1214300"/>
            <a:ext cx="1709627" cy="16303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716016" y="1308411"/>
            <a:ext cx="72008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brass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>
            <a:off x="4941604" y="1663625"/>
            <a:ext cx="108012" cy="5594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45233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56" y="11219"/>
            <a:ext cx="7772400" cy="1143000"/>
          </a:xfrm>
        </p:spPr>
        <p:txBody>
          <a:bodyPr/>
          <a:lstStyle/>
          <a:p>
            <a:r>
              <a:rPr lang="en-US" dirty="0"/>
              <a:t>High filament Count, low AC loss conductors II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40" y="1832120"/>
            <a:ext cx="3710286" cy="3416797"/>
          </a:xfrm>
        </p:spPr>
      </p:pic>
      <p:sp>
        <p:nvSpPr>
          <p:cNvPr id="5" name="TextBox 4"/>
          <p:cNvSpPr txBox="1"/>
          <p:nvPr/>
        </p:nvSpPr>
        <p:spPr>
          <a:xfrm>
            <a:off x="143508" y="5373216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3694 --</a:t>
            </a:r>
            <a:r>
              <a:rPr lang="en-US" dirty="0"/>
              <a:t>low deff, all resistive matrix, lowest magnetic content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132" y="1078864"/>
            <a:ext cx="72008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brass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827584" y="1499471"/>
            <a:ext cx="108012" cy="5594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901516" y="1201569"/>
            <a:ext cx="144016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Cu-10Ni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13212" y="1314805"/>
            <a:ext cx="144016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CuproNi-10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2915816" y="1546311"/>
            <a:ext cx="1258960" cy="3374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1907704" y="1684137"/>
            <a:ext cx="225588" cy="16368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914" y="2502562"/>
            <a:ext cx="4719270" cy="351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914" y="1320267"/>
            <a:ext cx="4688508" cy="105436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6" name="TextBox 15"/>
          <p:cNvSpPr txBox="1"/>
          <p:nvPr/>
        </p:nvSpPr>
        <p:spPr>
          <a:xfrm>
            <a:off x="6676907" y="2421814"/>
            <a:ext cx="197971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 </a:t>
            </a:r>
            <a:r>
              <a:rPr lang="en-US" dirty="0" smtClean="0"/>
              <a:t>Wan 3MPo2C-09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099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anchor="t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n-US" sz="1400" b="1" i="0" u="none" strike="noStrike" baseline="0">
            <a:solidFill>
              <a:schemeClr val="tx1">
                <a:alpha val="100000"/>
              </a:schemeClr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anchor="t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n-US" sz="1400" b="1" i="0" u="none" strike="noStrike" baseline="0">
            <a:solidFill>
              <a:schemeClr val="tx1">
                <a:alpha val="100000"/>
              </a:schemeClr>
            </a:solidFill>
            <a:effectLst/>
            <a:latin typeface="Times New Roman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29070</TotalTime>
  <Words>862</Words>
  <Application>Microsoft Office PowerPoint</Application>
  <PresentationFormat>On-screen Show (4:3)</PresentationFormat>
  <Paragraphs>124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Theme1</vt:lpstr>
      <vt:lpstr>Microsoft Equation 3.0</vt:lpstr>
      <vt:lpstr>AC Loss Measurements of MgB2 Strands Designed for Motor and Generator Applications</vt:lpstr>
      <vt:lpstr>Outline</vt:lpstr>
      <vt:lpstr>Targets</vt:lpstr>
      <vt:lpstr>AC Loss components</vt:lpstr>
      <vt:lpstr>Loss Predictions</vt:lpstr>
      <vt:lpstr>HTR-MgB2 Low Loss Wire Types</vt:lpstr>
      <vt:lpstr>High filament Count, low AC loss conductors -I</vt:lpstr>
      <vt:lpstr>High filament Count, low AC loss conductors II</vt:lpstr>
      <vt:lpstr>High filament Count, low AC loss conductors II</vt:lpstr>
      <vt:lpstr>Measurements</vt:lpstr>
      <vt:lpstr>Hysteretic Loss Component</vt:lpstr>
      <vt:lpstr>Hysteretic loss summary and projections for NASA stator conditions</vt:lpstr>
      <vt:lpstr>Coupling Loss component</vt:lpstr>
      <vt:lpstr>Coupling loss analysis</vt:lpstr>
      <vt:lpstr>Transport loss Monel “standard” and Glidcop strand</vt:lpstr>
      <vt:lpstr>Transport loss in strands with magnetic content</vt:lpstr>
      <vt:lpstr>Transport Loss for strand with no magnetic content</vt:lpstr>
      <vt:lpstr>Efforts to Reduce excess ferro-induced transport Loss</vt:lpstr>
      <vt:lpstr>Summary Data Result</vt:lpstr>
      <vt:lpstr>Summary</vt:lpstr>
    </vt:vector>
  </TitlesOfParts>
  <Company>The Ohio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Mohit Bhatia</dc:creator>
  <cp:lastModifiedBy>mike</cp:lastModifiedBy>
  <cp:revision>668</cp:revision>
  <cp:lastPrinted>2014-08-07T13:55:02Z</cp:lastPrinted>
  <dcterms:created xsi:type="dcterms:W3CDTF">2006-03-04T15:33:42Z</dcterms:created>
  <dcterms:modified xsi:type="dcterms:W3CDTF">2016-09-06T21:32:01Z</dcterms:modified>
</cp:coreProperties>
</file>