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2"/>
  </p:notesMasterIdLst>
  <p:handoutMasterIdLst>
    <p:handoutMasterId r:id="rId23"/>
  </p:handoutMasterIdLst>
  <p:sldIdLst>
    <p:sldId id="257" r:id="rId2"/>
    <p:sldId id="907" r:id="rId3"/>
    <p:sldId id="903" r:id="rId4"/>
    <p:sldId id="904" r:id="rId5"/>
    <p:sldId id="925" r:id="rId6"/>
    <p:sldId id="908" r:id="rId7"/>
    <p:sldId id="918" r:id="rId8"/>
    <p:sldId id="926" r:id="rId9"/>
    <p:sldId id="927" r:id="rId10"/>
    <p:sldId id="920" r:id="rId11"/>
    <p:sldId id="930" r:id="rId12"/>
    <p:sldId id="897" r:id="rId13"/>
    <p:sldId id="901" r:id="rId14"/>
    <p:sldId id="928" r:id="rId15"/>
    <p:sldId id="931" r:id="rId16"/>
    <p:sldId id="932" r:id="rId17"/>
    <p:sldId id="935" r:id="rId18"/>
    <p:sldId id="933" r:id="rId19"/>
    <p:sldId id="934" r:id="rId20"/>
    <p:sldId id="917" r:id="rId21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CC"/>
    <a:srgbClr val="6633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71" autoAdjust="0"/>
  </p:normalViewPr>
  <p:slideViewPr>
    <p:cSldViewPr>
      <p:cViewPr>
        <p:scale>
          <a:sx n="66" d="100"/>
          <a:sy n="66" d="100"/>
        </p:scale>
        <p:origin x="-61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62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CF201A7-15B5-48CA-BCBC-FEF445972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1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8713" y="690563"/>
            <a:ext cx="4600575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70388"/>
            <a:ext cx="54895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19B2168-1CDA-4D99-9893-EC2BB0282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45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410741-E5BD-452D-8D2D-3D7B19DCF8E1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B2168-1CDA-4D99-9893-EC2BB02827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4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792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581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914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203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935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451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664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095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677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605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0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b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b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Text Box 21"/>
          <p:cNvSpPr txBox="1">
            <a:spLocks noChangeArrowheads="1"/>
          </p:cNvSpPr>
          <p:nvPr userDrawn="1"/>
        </p:nvSpPr>
        <p:spPr bwMode="auto">
          <a:xfrm>
            <a:off x="4981575" y="6276975"/>
            <a:ext cx="2727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latin typeface="Trebuchet MS" pitchFamily="34" charset="0"/>
              </a:rPr>
              <a:t>Department of Materials Science and Engineering</a:t>
            </a:r>
          </a:p>
        </p:txBody>
      </p:sp>
      <p:sp>
        <p:nvSpPr>
          <p:cNvPr id="1031" name="Line 22"/>
          <p:cNvSpPr>
            <a:spLocks noChangeShapeType="1"/>
          </p:cNvSpPr>
          <p:nvPr userDrawn="1"/>
        </p:nvSpPr>
        <p:spPr bwMode="auto">
          <a:xfrm>
            <a:off x="7569200" y="6521450"/>
            <a:ext cx="315913" cy="1588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Line 23"/>
          <p:cNvSpPr>
            <a:spLocks noChangeShapeType="1"/>
          </p:cNvSpPr>
          <p:nvPr userDrawn="1"/>
        </p:nvSpPr>
        <p:spPr bwMode="auto">
          <a:xfrm flipV="1">
            <a:off x="4713288" y="6542088"/>
            <a:ext cx="365125" cy="1587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3" name="Picture 24"/>
          <p:cNvPicPr>
            <a:picLocks noChangeAspect="1" noChangeArrowheads="1"/>
          </p:cNvPicPr>
          <p:nvPr userDrawn="1"/>
        </p:nvPicPr>
        <p:blipFill>
          <a:blip r:embed="rId13" cstate="print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6130925"/>
            <a:ext cx="715963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2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4640263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</p:sldLayoutIdLst>
  <p:transition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imes New Roman"/>
        </a:defRPr>
      </a:lvl6pPr>
      <a:lvl7pPr marL="914400" algn="ctr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imes New Roman"/>
        </a:defRPr>
      </a:lvl7pPr>
      <a:lvl8pPr marL="1371600" algn="ctr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imes New Roman"/>
        </a:defRPr>
      </a:lvl8pPr>
      <a:lvl9pPr marL="1828800" algn="ctr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imes New Roman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rebuchet MS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3075" name="TextBox 14337"/>
          <p:cNvSpPr txBox="1">
            <a:spLocks noChangeArrowheads="1"/>
          </p:cNvSpPr>
          <p:nvPr/>
        </p:nvSpPr>
        <p:spPr bwMode="auto">
          <a:xfrm>
            <a:off x="431800" y="5589588"/>
            <a:ext cx="848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270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This work was funded by the U.S. Dept. of Energy, Division of High Energy Physics, under Grant No. </a:t>
            </a:r>
            <a:r>
              <a:rPr lang="en-US" altLang="zh-CN" sz="1600" b="1" dirty="0">
                <a:latin typeface="Trebuchet MS" pitchFamily="34" charset="0"/>
                <a:ea typeface="SimSun" pitchFamily="2" charset="-122"/>
              </a:rPr>
              <a:t>Grant No. DE-FG02-95ER40900 (University Program)</a:t>
            </a:r>
            <a:endParaRPr lang="en-US" sz="16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245931" y="476672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/>
              <a:t>Contact Resistance, Current Sharing, Coupling Currents, and Magnetization for Coated Conductor Roebel Cables </a:t>
            </a:r>
            <a:r>
              <a:rPr lang="en-US" sz="3200" b="1" dirty="0" smtClean="0"/>
              <a:t>and CORC cables for </a:t>
            </a:r>
            <a:r>
              <a:rPr lang="en-US" sz="3200" b="1" dirty="0"/>
              <a:t>HEP Applications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539750" y="2193925"/>
            <a:ext cx="61833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latin typeface="Trebuchet MS" pitchFamily="34" charset="0"/>
              </a:rPr>
              <a:t>M.D. Sumption, M. Majoros, E.W. Collings</a:t>
            </a:r>
          </a:p>
          <a:p>
            <a:pPr eaLnBrk="1" hangingPunct="1"/>
            <a:r>
              <a:rPr lang="en-US" sz="2400" b="1" dirty="0">
                <a:latin typeface="Trebuchet MS" pitchFamily="34" charset="0"/>
              </a:rPr>
              <a:t>Center for Superconducting and Magnetic Materials, MSE, The Ohio State University</a:t>
            </a:r>
          </a:p>
        </p:txBody>
      </p:sp>
      <p:sp>
        <p:nvSpPr>
          <p:cNvPr id="3078" name="Text Box 15"/>
          <p:cNvSpPr txBox="1">
            <a:spLocks noChangeArrowheads="1"/>
          </p:cNvSpPr>
          <p:nvPr/>
        </p:nvSpPr>
        <p:spPr bwMode="auto">
          <a:xfrm>
            <a:off x="503238" y="3470275"/>
            <a:ext cx="3455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Trebuchet MS" pitchFamily="34" charset="0"/>
              </a:rPr>
              <a:t>Nick Long, IRL, New Zealand</a:t>
            </a:r>
          </a:p>
        </p:txBody>
      </p:sp>
      <p:sp>
        <p:nvSpPr>
          <p:cNvPr id="3079" name="Text Box 27"/>
          <p:cNvSpPr txBox="1">
            <a:spLocks noChangeArrowheads="1"/>
          </p:cNvSpPr>
          <p:nvPr/>
        </p:nvSpPr>
        <p:spPr bwMode="auto">
          <a:xfrm>
            <a:off x="395288" y="4679950"/>
            <a:ext cx="4176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latin typeface="Trebuchet MS" pitchFamily="34" charset="0"/>
              </a:rPr>
              <a:t>A. Nijhuis, E Kershoop, The University of Twente, EMS Group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48"/>
          <a:stretch>
            <a:fillRect/>
          </a:stretch>
        </p:blipFill>
        <p:spPr bwMode="auto">
          <a:xfrm>
            <a:off x="4673600" y="4162712"/>
            <a:ext cx="25717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3" name="TextBox 4"/>
          <p:cNvSpPr txBox="1">
            <a:spLocks noChangeArrowheads="1"/>
          </p:cNvSpPr>
          <p:nvPr/>
        </p:nvSpPr>
        <p:spPr bwMode="auto">
          <a:xfrm>
            <a:off x="649288" y="4078288"/>
            <a:ext cx="183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W. Goldacker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3875088"/>
            <a:ext cx="168910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4884738"/>
            <a:ext cx="31051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555899" y="3577937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Applied Superconductivity Conference, Portland Oregon, Oct, 2012</a:t>
            </a:r>
            <a:endParaRPr lang="en-US" sz="1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288" y="1813466"/>
            <a:ext cx="9721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2JF-01</a:t>
            </a:r>
            <a:endParaRPr lang="en-US" dirty="0"/>
          </a:p>
        </p:txBody>
      </p:sp>
      <p:pic>
        <p:nvPicPr>
          <p:cNvPr id="15" name="Picture 14" descr="headerLogo.png"/>
          <p:cNvPicPr>
            <a:picLocks noChangeAspect="1"/>
          </p:cNvPicPr>
          <p:nvPr/>
        </p:nvPicPr>
        <p:blipFill>
          <a:blip r:embed="rId6" cstate="print"/>
          <a:srcRect l="30680" r="30680"/>
          <a:stretch>
            <a:fillRect/>
          </a:stretch>
        </p:blipFill>
        <p:spPr>
          <a:xfrm>
            <a:off x="6674781" y="2038376"/>
            <a:ext cx="2453118" cy="1539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6414" y="4016673"/>
            <a:ext cx="174758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 Van Der </a:t>
            </a:r>
            <a:r>
              <a:rPr lang="en-US" dirty="0" err="1" smtClean="0"/>
              <a:t>Laan</a:t>
            </a:r>
            <a:r>
              <a:rPr lang="en-US" dirty="0" smtClean="0"/>
              <a:t>, Advanced Conductors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06"/>
            <a:ext cx="3204356" cy="864096"/>
          </a:xfrm>
        </p:spPr>
        <p:txBody>
          <a:bodyPr/>
          <a:lstStyle/>
          <a:p>
            <a:r>
              <a:rPr lang="en-US" sz="2800" dirty="0" smtClean="0"/>
              <a:t>Direct I-V ICR Results</a:t>
            </a:r>
            <a:endParaRPr lang="en-US" sz="28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9" b="10705"/>
          <a:stretch/>
        </p:blipFill>
        <p:spPr bwMode="auto">
          <a:xfrm>
            <a:off x="215517" y="1653786"/>
            <a:ext cx="3060339" cy="276114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18" y="2996952"/>
            <a:ext cx="5586727" cy="335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668" y="0"/>
            <a:ext cx="3483332" cy="316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22" y="4437112"/>
            <a:ext cx="3345002" cy="164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27003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589" y="1013986"/>
            <a:ext cx="292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atin typeface="Trebuchet MS" pitchFamily="34" charset="0"/>
              </a:rPr>
              <a:t>METHOD 2 (soft Metal)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Trebuchet MS" pitchFamily="34" charset="0"/>
              </a:rPr>
              <a:t>METHOD 3 (Solder)</a:t>
            </a:r>
            <a:endParaRPr lang="en-US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8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8588" y="6350"/>
            <a:ext cx="8728075" cy="830263"/>
          </a:xfrm>
        </p:spPr>
        <p:txBody>
          <a:bodyPr/>
          <a:lstStyle/>
          <a:p>
            <a:r>
              <a:rPr lang="en-US" dirty="0" smtClean="0"/>
              <a:t>4.2 K NbTi Rutherford cables, FO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174750"/>
            <a:ext cx="44323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473710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128588" y="5495925"/>
            <a:ext cx="805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M.D. Sumption,E.W. Collings,, R.M. Scanlan, S.W. Kin, M. Wake, T. Shintomi, A. Nijhuis, and H.H.J. Ten Kate, Cryogenics 41, 2001, 733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605213" y="3459163"/>
            <a:ext cx="360362" cy="288925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b="1" dirty="0">
              <a:solidFill>
                <a:schemeClr val="tx1">
                  <a:alpha val="100000"/>
                </a:schemeClr>
              </a:solidFill>
              <a:latin typeface="Times New Roman"/>
            </a:endParaRPr>
          </a:p>
        </p:txBody>
      </p:sp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816225"/>
            <a:ext cx="396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965575" y="3144838"/>
            <a:ext cx="2693988" cy="603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56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603625"/>
            <a:ext cx="396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 flipH="1">
            <a:off x="900113" y="3603625"/>
            <a:ext cx="2592387" cy="3111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6435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561562"/>
              </p:ext>
            </p:extLst>
          </p:nvPr>
        </p:nvGraphicFramePr>
        <p:xfrm>
          <a:off x="107504" y="1016732"/>
          <a:ext cx="3852428" cy="30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KGPlot" r:id="rId3" imgW="4576572" imgH="3669792" progId="KGraph_Plot">
                  <p:embed/>
                </p:oleObj>
              </mc:Choice>
              <mc:Fallback>
                <p:oleObj name="KGPlot" r:id="rId3" imgW="4576572" imgH="3669792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016732"/>
                        <a:ext cx="3852428" cy="30935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144523" y="152636"/>
            <a:ext cx="3060340" cy="684312"/>
          </a:xfrm>
        </p:spPr>
        <p:txBody>
          <a:bodyPr/>
          <a:lstStyle/>
          <a:p>
            <a:r>
              <a:rPr lang="en-US" sz="2800" dirty="0" smtClean="0"/>
              <a:t>AC Loss Results </a:t>
            </a:r>
            <a:r>
              <a:rPr lang="en-US" sz="2800" dirty="0" smtClean="0">
                <a:sym typeface="Symbol"/>
              </a:rPr>
              <a:t></a:t>
            </a:r>
            <a:r>
              <a:rPr lang="en-US" sz="2800" dirty="0" smtClean="0"/>
              <a:t> magnetization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6689" y="4262374"/>
            <a:ext cx="5140244" cy="201094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No apparent increase in loss!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ICR would appear not to have changed!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 similar 4 K contact resistance in </a:t>
            </a:r>
            <a:r>
              <a:rPr lang="en-US" sz="2000" dirty="0" err="1" smtClean="0"/>
              <a:t>NbTi</a:t>
            </a:r>
            <a:r>
              <a:rPr lang="en-US" sz="2000" dirty="0" smtClean="0"/>
              <a:t> of Nb3Sn based Rutherford cables leads to a noticeable coupling AC loss/magnetization – why not here?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56933" y="3688130"/>
            <a:ext cx="4031599" cy="3171110"/>
            <a:chOff x="4752020" y="2593347"/>
            <a:chExt cx="4283627" cy="3502707"/>
          </a:xfrm>
        </p:grpSpPr>
        <p:pic>
          <p:nvPicPr>
            <p:cNvPr id="7065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020" y="2593347"/>
              <a:ext cx="4283627" cy="35027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</p:pic>
        <p:sp>
          <p:nvSpPr>
            <p:cNvPr id="2" name="TextBox 1"/>
            <p:cNvSpPr txBox="1"/>
            <p:nvPr/>
          </p:nvSpPr>
          <p:spPr>
            <a:xfrm>
              <a:off x="5640502" y="3753036"/>
              <a:ext cx="141577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rebuchet MS" pitchFamily="34" charset="0"/>
                </a:rPr>
                <a:t>77 K, </a:t>
              </a:r>
              <a:r>
                <a:rPr lang="en-US" dirty="0" err="1" smtClean="0">
                  <a:latin typeface="Trebuchet MS" pitchFamily="34" charset="0"/>
                </a:rPr>
                <a:t>Rc</a:t>
              </a:r>
              <a:r>
                <a:rPr lang="en-US" dirty="0" smtClean="0">
                  <a:latin typeface="Trebuchet MS" pitchFamily="34" charset="0"/>
                </a:rPr>
                <a:t> = 100 </a:t>
              </a:r>
              <a:r>
                <a:rPr lang="en-US" dirty="0" smtClean="0">
                  <a:sym typeface="Symbol"/>
                </a:rPr>
                <a:t>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43420" y="-34094"/>
            <a:ext cx="3564396" cy="3687373"/>
            <a:chOff x="107504" y="1368515"/>
            <a:chExt cx="3564396" cy="3687373"/>
          </a:xfrm>
        </p:grpSpPr>
        <p:pic>
          <p:nvPicPr>
            <p:cNvPr id="2048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520788"/>
              <a:ext cx="3564396" cy="353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79612" y="1368515"/>
              <a:ext cx="2196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rebuchet MS" pitchFamily="34" charset="0"/>
                </a:rPr>
                <a:t>4.2 K, </a:t>
              </a:r>
              <a:r>
                <a:rPr lang="en-US" dirty="0" err="1" smtClean="0">
                  <a:latin typeface="Trebuchet MS" pitchFamily="34" charset="0"/>
                </a:rPr>
                <a:t>Rc</a:t>
              </a:r>
              <a:r>
                <a:rPr lang="en-US" dirty="0" smtClean="0">
                  <a:latin typeface="Trebuchet MS" pitchFamily="34" charset="0"/>
                </a:rPr>
                <a:t> </a:t>
              </a:r>
              <a:r>
                <a:rPr lang="en-US" dirty="0" smtClean="0">
                  <a:sym typeface="Symbol"/>
                </a:rPr>
                <a:t> </a:t>
              </a:r>
              <a:r>
                <a:rPr lang="en-US" dirty="0" smtClean="0"/>
                <a:t>10 </a:t>
              </a:r>
              <a:r>
                <a:rPr lang="en-US" dirty="0" smtClean="0">
                  <a:sym typeface="Symbol"/>
                </a:rPr>
                <a:t></a:t>
              </a:r>
              <a:endParaRPr lang="en-US" dirty="0"/>
            </a:p>
          </p:txBody>
        </p:sp>
      </p:grp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824010"/>
            <a:ext cx="1353216" cy="29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28" y="150572"/>
            <a:ext cx="2706291" cy="61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1664804"/>
            <a:ext cx="226825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METHOD 1 – HT Sintering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1492" y="1533687"/>
            <a:ext cx="25202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METHOD 3 – soldering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13650" y="5517232"/>
            <a:ext cx="133247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METHOD 3 – soldering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710952"/>
          </a:xfrm>
        </p:spPr>
        <p:txBody>
          <a:bodyPr/>
          <a:lstStyle/>
          <a:p>
            <a:r>
              <a:rPr lang="en-US" dirty="0" smtClean="0"/>
              <a:t>Calculating the Loss slope 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022" y="856029"/>
            <a:ext cx="8676457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800" b="1" i="1" u="sng" dirty="0" smtClean="0">
              <a:latin typeface="Trebuchet MS" pitchFamily="34" charset="0"/>
              <a:sym typeface="Symbol"/>
            </a:endParaRPr>
          </a:p>
          <a:p>
            <a:pPr>
              <a:defRPr/>
            </a:pPr>
            <a:r>
              <a:rPr lang="en-US" sz="2000" b="1" i="1" u="sng" dirty="0" smtClean="0">
                <a:latin typeface="Trebuchet MS" pitchFamily="34" charset="0"/>
                <a:sym typeface="Symbol"/>
              </a:rPr>
              <a:t>NbTi Rutherford cable  </a:t>
            </a:r>
            <a:endParaRPr lang="en-US" sz="2000" b="1" i="1" u="sng" dirty="0">
              <a:latin typeface="Trebuchet MS" pitchFamily="34" charset="0"/>
              <a:sym typeface="Symbol"/>
            </a:endParaRPr>
          </a:p>
          <a:p>
            <a:pPr>
              <a:defRPr/>
            </a:pPr>
            <a:r>
              <a:rPr lang="en-US" sz="2000" i="1" dirty="0" smtClean="0">
                <a:latin typeface="Trebuchet MS" pitchFamily="34" charset="0"/>
                <a:sym typeface="Symbol"/>
              </a:rPr>
              <a:t>A</a:t>
            </a:r>
            <a:r>
              <a:rPr lang="en-US" sz="2000" dirty="0" smtClean="0">
                <a:latin typeface="Trebuchet MS" pitchFamily="34" charset="0"/>
                <a:sym typeface="Symbol"/>
              </a:rPr>
              <a:t> </a:t>
            </a:r>
            <a:r>
              <a:rPr lang="en-US" sz="2000" dirty="0">
                <a:latin typeface="Trebuchet MS" pitchFamily="34" charset="0"/>
                <a:sym typeface="Symbol"/>
              </a:rPr>
              <a:t> Lay pitch*cable </a:t>
            </a:r>
            <a:r>
              <a:rPr lang="en-US" sz="2000" dirty="0" smtClean="0">
                <a:latin typeface="Trebuchet MS" pitchFamily="34" charset="0"/>
                <a:sym typeface="Symbol"/>
              </a:rPr>
              <a:t>width/2=50*15=0.0375 m</a:t>
            </a:r>
            <a:r>
              <a:rPr lang="en-US" sz="2000" baseline="30000" dirty="0" smtClean="0">
                <a:latin typeface="Trebuchet MS" pitchFamily="34" charset="0"/>
                <a:sym typeface="Symbol"/>
              </a:rPr>
              <a:t>2</a:t>
            </a:r>
          </a:p>
          <a:p>
            <a:pPr>
              <a:defRPr/>
            </a:pPr>
            <a:r>
              <a:rPr lang="en-US" sz="2000" i="1" dirty="0">
                <a:sym typeface="Symbol"/>
              </a:rPr>
              <a:t>I</a:t>
            </a:r>
            <a:r>
              <a:rPr lang="en-US" sz="2000" dirty="0">
                <a:sym typeface="Symbol"/>
              </a:rPr>
              <a:t>=</a:t>
            </a:r>
            <a:r>
              <a:rPr lang="en-US" sz="2000" i="1" dirty="0">
                <a:sym typeface="Symbol"/>
              </a:rPr>
              <a:t>/</a:t>
            </a:r>
            <a:r>
              <a:rPr lang="en-US" sz="2000" i="1" dirty="0" smtClean="0">
                <a:sym typeface="Symbol"/>
              </a:rPr>
              <a:t>R</a:t>
            </a:r>
            <a:r>
              <a:rPr lang="en-US" sz="2000" dirty="0" smtClean="0">
                <a:latin typeface="Trebuchet MS" pitchFamily="34" charset="0"/>
                <a:sym typeface="Symbol"/>
              </a:rPr>
              <a:t>=(6*6</a:t>
            </a:r>
            <a:r>
              <a:rPr lang="en-US" sz="2000" baseline="30000" dirty="0" smtClean="0">
                <a:latin typeface="Trebuchet MS" pitchFamily="34" charset="0"/>
                <a:sym typeface="Symbol"/>
              </a:rPr>
              <a:t>-3</a:t>
            </a:r>
            <a:r>
              <a:rPr lang="en-US" sz="2000" dirty="0" smtClean="0">
                <a:latin typeface="Trebuchet MS" pitchFamily="34" charset="0"/>
                <a:sym typeface="Symbol"/>
              </a:rPr>
              <a:t>V)/(2*10*10</a:t>
            </a:r>
            <a:r>
              <a:rPr lang="en-US" sz="2000" baseline="30000" dirty="0" smtClean="0">
                <a:latin typeface="Trebuchet MS" pitchFamily="34" charset="0"/>
                <a:sym typeface="Symbol"/>
              </a:rPr>
              <a:t>-6</a:t>
            </a:r>
            <a:r>
              <a:rPr lang="en-US" sz="2000" dirty="0" smtClean="0">
                <a:latin typeface="Trebuchet MS" pitchFamily="34" charset="0"/>
                <a:sym typeface="Symbol"/>
              </a:rPr>
              <a:t>)= 300 A, factor of </a:t>
            </a:r>
          </a:p>
          <a:p>
            <a:pPr>
              <a:defRPr/>
            </a:pPr>
            <a:r>
              <a:rPr lang="en-US" sz="2000" dirty="0" smtClean="0">
                <a:latin typeface="Trebuchet MS" pitchFamily="34" charset="0"/>
                <a:sym typeface="Symbol"/>
              </a:rPr>
              <a:t>5 or so less than NbTi </a:t>
            </a:r>
            <a:r>
              <a:rPr lang="en-US" sz="2000" i="1" dirty="0" smtClean="0">
                <a:latin typeface="Trebuchet MS" pitchFamily="34" charset="0"/>
                <a:sym typeface="Symbol"/>
              </a:rPr>
              <a:t>I</a:t>
            </a:r>
            <a:r>
              <a:rPr lang="en-US" sz="2000" i="1" baseline="-25000" dirty="0" smtClean="0">
                <a:latin typeface="Trebuchet MS" pitchFamily="34" charset="0"/>
                <a:sym typeface="Symbol"/>
              </a:rPr>
              <a:t>c</a:t>
            </a:r>
            <a:r>
              <a:rPr lang="en-US" sz="2000" dirty="0">
                <a:latin typeface="Trebuchet MS" pitchFamily="34" charset="0"/>
                <a:sym typeface="Symbol"/>
              </a:rPr>
              <a:t> </a:t>
            </a:r>
            <a:r>
              <a:rPr lang="en-US" sz="2000" dirty="0" smtClean="0">
                <a:latin typeface="Trebuchet MS" pitchFamily="34" charset="0"/>
                <a:sym typeface="Symbol"/>
              </a:rPr>
              <a:t>at measurement, </a:t>
            </a:r>
          </a:p>
          <a:p>
            <a:pPr>
              <a:defRPr/>
            </a:pPr>
            <a:r>
              <a:rPr lang="en-US" sz="2000" b="1" i="1" u="sng" dirty="0" smtClean="0">
                <a:latin typeface="Trebuchet MS" pitchFamily="34" charset="0"/>
                <a:sym typeface="Symbol"/>
              </a:rPr>
              <a:t>strands are partially coupled </a:t>
            </a:r>
          </a:p>
          <a:p>
            <a:pPr>
              <a:defRPr/>
            </a:pPr>
            <a:endParaRPr lang="en-US" sz="2000" b="1" i="1" dirty="0">
              <a:sym typeface="Symbol"/>
            </a:endParaRPr>
          </a:p>
          <a:p>
            <a:pPr>
              <a:defRPr/>
            </a:pPr>
            <a:r>
              <a:rPr lang="en-US" sz="2000" dirty="0" smtClean="0">
                <a:latin typeface="Trebuchet MS" pitchFamily="34" charset="0"/>
                <a:sym typeface="Symbol"/>
              </a:rPr>
              <a:t>YBCO Roebel</a:t>
            </a:r>
          </a:p>
          <a:p>
            <a:pPr>
              <a:defRPr/>
            </a:pPr>
            <a:r>
              <a:rPr lang="en-US" sz="2000" i="1" dirty="0">
                <a:latin typeface="Trebuchet MS" pitchFamily="34" charset="0"/>
                <a:sym typeface="Symbol"/>
              </a:rPr>
              <a:t>A</a:t>
            </a:r>
            <a:r>
              <a:rPr lang="en-US" sz="2000" dirty="0">
                <a:latin typeface="Trebuchet MS" pitchFamily="34" charset="0"/>
                <a:sym typeface="Symbol"/>
              </a:rPr>
              <a:t>  Lay </a:t>
            </a:r>
            <a:r>
              <a:rPr lang="en-US" sz="2000" dirty="0" smtClean="0">
                <a:latin typeface="Trebuchet MS" pitchFamily="34" charset="0"/>
                <a:sym typeface="Symbol"/>
              </a:rPr>
              <a:t>pitch*slit width=1 cm * 1 mm = 1 * 10</a:t>
            </a:r>
            <a:r>
              <a:rPr lang="en-US" sz="2000" baseline="30000" dirty="0" smtClean="0">
                <a:latin typeface="Trebuchet MS" pitchFamily="34" charset="0"/>
                <a:sym typeface="Symbol"/>
              </a:rPr>
              <a:t>-5</a:t>
            </a:r>
            <a:r>
              <a:rPr lang="en-US" sz="2000" dirty="0" smtClean="0">
                <a:latin typeface="Trebuchet MS" pitchFamily="34" charset="0"/>
                <a:sym typeface="Symbol"/>
              </a:rPr>
              <a:t> m</a:t>
            </a:r>
            <a:r>
              <a:rPr lang="en-US" sz="2000" baseline="30000" dirty="0" smtClean="0">
                <a:latin typeface="Trebuchet MS" pitchFamily="34" charset="0"/>
                <a:sym typeface="Symbol"/>
              </a:rPr>
              <a:t>2</a:t>
            </a:r>
            <a:endParaRPr lang="en-US" sz="2000" baseline="30000" dirty="0">
              <a:latin typeface="Trebuchet MS" pitchFamily="34" charset="0"/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</a:t>
            </a:r>
            <a:r>
              <a:rPr lang="en-US" dirty="0" smtClean="0">
                <a:latin typeface="Trebuchet MS" pitchFamily="34" charset="0"/>
                <a:sym typeface="Symbol"/>
              </a:rPr>
              <a:t>0.15 * 10</a:t>
            </a:r>
            <a:r>
              <a:rPr lang="en-US" baseline="30000" dirty="0" smtClean="0">
                <a:latin typeface="Trebuchet MS" pitchFamily="34" charset="0"/>
                <a:sym typeface="Symbol"/>
              </a:rPr>
              <a:t>-5</a:t>
            </a:r>
            <a:r>
              <a:rPr lang="en-US" dirty="0" smtClean="0">
                <a:latin typeface="Trebuchet MS" pitchFamily="34" charset="0"/>
                <a:sym typeface="Symbol"/>
              </a:rPr>
              <a:t> V, I = 0.15 A</a:t>
            </a:r>
          </a:p>
          <a:p>
            <a:pPr>
              <a:defRPr/>
            </a:pPr>
            <a:r>
              <a:rPr lang="en-US" dirty="0" smtClean="0">
                <a:latin typeface="Trebuchet MS" pitchFamily="34" charset="0"/>
                <a:sym typeface="Symbol"/>
              </a:rPr>
              <a:t>Since </a:t>
            </a:r>
            <a:r>
              <a:rPr lang="en-US" i="1" dirty="0" smtClean="0">
                <a:latin typeface="Trebuchet MS" pitchFamily="34" charset="0"/>
                <a:sym typeface="Symbol"/>
              </a:rPr>
              <a:t>I</a:t>
            </a:r>
            <a:r>
              <a:rPr lang="en-US" i="1" baseline="-25000" dirty="0" smtClean="0">
                <a:latin typeface="Trebuchet MS" pitchFamily="34" charset="0"/>
                <a:sym typeface="Symbol"/>
              </a:rPr>
              <a:t>c</a:t>
            </a:r>
            <a:r>
              <a:rPr lang="en-US" dirty="0" smtClean="0">
                <a:latin typeface="Trebuchet MS" pitchFamily="34" charset="0"/>
                <a:sym typeface="Symbol"/>
              </a:rPr>
              <a:t> for YBCO is roughly 2000 A at 4 K and low fields, a cross current I of 0.15 leads to essentially no coupling  </a:t>
            </a:r>
            <a:r>
              <a:rPr lang="en-US" b="1" i="1" u="sng" dirty="0" smtClean="0">
                <a:latin typeface="Trebuchet MS" pitchFamily="34" charset="0"/>
                <a:sym typeface="Symbol"/>
              </a:rPr>
              <a:t>So – The hysteretic losses dominate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19" y="715366"/>
            <a:ext cx="3455987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3534" y="543605"/>
            <a:ext cx="5184067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itchFamily="18" charset="2"/>
              <a:buChar char="e"/>
              <a:defRPr/>
            </a:pPr>
            <a:r>
              <a:rPr lang="en-US" sz="1860" dirty="0" smtClean="0">
                <a:latin typeface="Trebuchet MS" pitchFamily="34" charset="0"/>
                <a:sym typeface="Symbol"/>
              </a:rPr>
              <a:t>= </a:t>
            </a:r>
            <a:r>
              <a:rPr lang="en-US" sz="1860" dirty="0">
                <a:latin typeface="Trebuchet MS" pitchFamily="34" charset="0"/>
                <a:sym typeface="Symbol"/>
              </a:rPr>
              <a:t>-</a:t>
            </a:r>
            <a:r>
              <a:rPr lang="en-US" sz="1860" i="1" dirty="0">
                <a:latin typeface="Trebuchet MS" pitchFamily="34" charset="0"/>
                <a:sym typeface="Symbol"/>
              </a:rPr>
              <a:t>d/</a:t>
            </a:r>
            <a:r>
              <a:rPr lang="en-US" sz="1860" i="1" dirty="0" smtClean="0">
                <a:latin typeface="Trebuchet MS" pitchFamily="34" charset="0"/>
                <a:sym typeface="Symbol"/>
              </a:rPr>
              <a:t>dt </a:t>
            </a:r>
            <a:r>
              <a:rPr lang="en-US" sz="1860" dirty="0" smtClean="0">
                <a:latin typeface="Trebuchet MS" pitchFamily="34" charset="0"/>
                <a:sym typeface="Symbol"/>
              </a:rPr>
              <a:t>= </a:t>
            </a:r>
            <a:r>
              <a:rPr lang="en-US" sz="1860" i="1" dirty="0" smtClean="0">
                <a:latin typeface="Trebuchet MS" pitchFamily="34" charset="0"/>
                <a:sym typeface="Symbol"/>
              </a:rPr>
              <a:t>AdB/dt</a:t>
            </a:r>
            <a:r>
              <a:rPr lang="en-US" sz="1860" dirty="0" smtClean="0">
                <a:latin typeface="Trebuchet MS" pitchFamily="34" charset="0"/>
                <a:sym typeface="Symbol"/>
              </a:rPr>
              <a:t>, </a:t>
            </a:r>
            <a:r>
              <a:rPr lang="en-US" sz="1860" dirty="0">
                <a:latin typeface="Trebuchet MS" pitchFamily="34" charset="0"/>
                <a:sym typeface="Symbol"/>
              </a:rPr>
              <a:t>and </a:t>
            </a:r>
            <a:r>
              <a:rPr lang="en-US" sz="1860" i="1" dirty="0">
                <a:latin typeface="Trebuchet MS" pitchFamily="34" charset="0"/>
                <a:sym typeface="Symbol"/>
              </a:rPr>
              <a:t>dB/dt</a:t>
            </a:r>
            <a:r>
              <a:rPr lang="en-US" sz="1860" dirty="0">
                <a:latin typeface="Trebuchet MS" pitchFamily="34" charset="0"/>
                <a:sym typeface="Symbol"/>
              </a:rPr>
              <a:t> max is  0.1 Hz*4*.4T=0.16 </a:t>
            </a:r>
            <a:r>
              <a:rPr lang="en-US" sz="1860" dirty="0" smtClean="0">
                <a:latin typeface="Trebuchet MS" pitchFamily="34" charset="0"/>
                <a:sym typeface="Symbol"/>
              </a:rPr>
              <a:t>T/s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t="84183" r="2736" b="2308"/>
          <a:stretch/>
        </p:blipFill>
        <p:spPr bwMode="auto">
          <a:xfrm>
            <a:off x="4934857" y="3483430"/>
            <a:ext cx="4107543" cy="75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5995019" y="3754200"/>
            <a:ext cx="828092" cy="21285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6735327" y="3971287"/>
            <a:ext cx="576064" cy="7881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835696" y="3483430"/>
            <a:ext cx="2952328" cy="92333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EDGE LOOPS </a:t>
            </a:r>
            <a:r>
              <a:rPr lang="en-US" dirty="0"/>
              <a:t>S</a:t>
            </a:r>
            <a:r>
              <a:rPr lang="en-US" dirty="0" smtClean="0"/>
              <a:t>O THE AREA IS MINIMAL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4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30" y="116632"/>
            <a:ext cx="8964488" cy="684076"/>
          </a:xfrm>
        </p:spPr>
        <p:txBody>
          <a:bodyPr/>
          <a:lstStyle/>
          <a:p>
            <a:r>
              <a:rPr lang="en-US" dirty="0" smtClean="0"/>
              <a:t>Coupling Schematic in Bean Terms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831039" y="2281063"/>
            <a:ext cx="4976502" cy="3651250"/>
            <a:chOff x="1295636" y="1952836"/>
            <a:chExt cx="4976502" cy="3651250"/>
          </a:xfrm>
        </p:grpSpPr>
        <p:sp>
          <p:nvSpPr>
            <p:cNvPr id="7" name="Rectangle 6"/>
            <p:cNvSpPr/>
            <p:nvPr/>
          </p:nvSpPr>
          <p:spPr bwMode="auto">
            <a:xfrm>
              <a:off x="2771800" y="1952836"/>
              <a:ext cx="900100" cy="36364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1400" b="1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endParaRPr>
            </a:p>
          </p:txBody>
        </p:sp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924" y="1952836"/>
              <a:ext cx="908050" cy="365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1295636" y="3140968"/>
              <a:ext cx="147616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795974" y="3140968"/>
              <a:ext cx="147616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771800" y="3140968"/>
              <a:ext cx="450050" cy="5040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3221850" y="3140968"/>
              <a:ext cx="450050" cy="5040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891899" y="3140968"/>
              <a:ext cx="450050" cy="5040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4341949" y="3140968"/>
              <a:ext cx="450050" cy="5040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671900" y="3140968"/>
              <a:ext cx="21602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221850" y="3645024"/>
              <a:ext cx="558062" cy="68407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3779912" y="3645024"/>
              <a:ext cx="562037" cy="68407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Rectangle 23"/>
          <p:cNvSpPr/>
          <p:nvPr/>
        </p:nvSpPr>
        <p:spPr>
          <a:xfrm>
            <a:off x="99958" y="1069701"/>
            <a:ext cx="339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Trebuchet MS" pitchFamily="34" charset="0"/>
                <a:sym typeface="Symbol"/>
              </a:rPr>
              <a:t>A </a:t>
            </a:r>
            <a:r>
              <a:rPr lang="en-US" dirty="0">
                <a:latin typeface="Trebuchet MS" pitchFamily="34" charset="0"/>
                <a:sym typeface="Symbol"/>
              </a:rPr>
              <a:t>cable </a:t>
            </a:r>
            <a:r>
              <a:rPr lang="en-US" dirty="0" smtClean="0">
                <a:latin typeface="Trebuchet MS" pitchFamily="34" charset="0"/>
                <a:sym typeface="Symbol"/>
              </a:rPr>
              <a:t>has coupled </a:t>
            </a:r>
            <a:r>
              <a:rPr lang="en-US" dirty="0">
                <a:latin typeface="Trebuchet MS" pitchFamily="34" charset="0"/>
                <a:sym typeface="Symbol"/>
              </a:rPr>
              <a:t>strands when most of their </a:t>
            </a:r>
            <a:r>
              <a:rPr lang="en-US" i="1" dirty="0">
                <a:latin typeface="Trebuchet MS" pitchFamily="34" charset="0"/>
                <a:sym typeface="Symbol"/>
              </a:rPr>
              <a:t>I</a:t>
            </a:r>
            <a:r>
              <a:rPr lang="en-US" i="1" baseline="-25000" dirty="0">
                <a:latin typeface="Trebuchet MS" pitchFamily="34" charset="0"/>
                <a:sym typeface="Symbol"/>
              </a:rPr>
              <a:t>c</a:t>
            </a:r>
            <a:r>
              <a:rPr lang="en-US" dirty="0">
                <a:latin typeface="Trebuchet MS" pitchFamily="34" charset="0"/>
                <a:sym typeface="Symbol"/>
              </a:rPr>
              <a:t> is taken up in coupling, rather than hysteretic shielding, </a:t>
            </a:r>
            <a:r>
              <a:rPr lang="en-US" dirty="0" smtClean="0">
                <a:latin typeface="Trebuchet MS" pitchFamily="34" charset="0"/>
                <a:sym typeface="Symbol"/>
              </a:rPr>
              <a:t>currents </a:t>
            </a:r>
            <a:endParaRPr lang="en-US" dirty="0">
              <a:latin typeface="Trebuchet MS" pitchFamily="34" charset="0"/>
              <a:sym typeface="Symbo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72100" y="792703"/>
            <a:ext cx="3399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Trebuchet MS" pitchFamily="34" charset="0"/>
                <a:sym typeface="Symbol"/>
              </a:rPr>
              <a:t>For this to be true the current flowing from strand to strand must be a relatively high percentage of the strand current, or they will flow in circles in the strands</a:t>
            </a:r>
            <a:endParaRPr lang="en-US" dirty="0">
              <a:latin typeface="Trebuchet MS" pitchFamily="34" charset="0"/>
              <a:sym typeface="Symbol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051720" y="4315289"/>
            <a:ext cx="360040" cy="34203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  <p:cxnSp>
        <p:nvCxnSpPr>
          <p:cNvPr id="28" name="Straight Connector 27"/>
          <p:cNvCxnSpPr>
            <a:stCxn id="25" idx="1"/>
            <a:endCxn id="25" idx="5"/>
          </p:cNvCxnSpPr>
          <p:nvPr/>
        </p:nvCxnSpPr>
        <p:spPr bwMode="auto">
          <a:xfrm>
            <a:off x="2104447" y="4365379"/>
            <a:ext cx="254586" cy="2418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5" idx="7"/>
            <a:endCxn id="25" idx="3"/>
          </p:cNvCxnSpPr>
          <p:nvPr/>
        </p:nvCxnSpPr>
        <p:spPr bwMode="auto">
          <a:xfrm flipH="1">
            <a:off x="2104447" y="4365379"/>
            <a:ext cx="254586" cy="2418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838758" y="378858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dB/d</a:t>
            </a:r>
            <a:r>
              <a:rPr lang="en-US" dirty="0" smtClean="0"/>
              <a:t>t</a:t>
            </a:r>
            <a:endParaRPr lang="en-US" dirty="0"/>
          </a:p>
        </p:txBody>
      </p:sp>
      <p:grpSp>
        <p:nvGrpSpPr>
          <p:cNvPr id="52235" name="Group 52234"/>
          <p:cNvGrpSpPr/>
          <p:nvPr/>
        </p:nvGrpSpPr>
        <p:grpSpPr>
          <a:xfrm>
            <a:off x="3499833" y="2420888"/>
            <a:ext cx="536451" cy="3348372"/>
            <a:chOff x="3499833" y="2420888"/>
            <a:chExt cx="536451" cy="3348372"/>
          </a:xfrm>
        </p:grpSpPr>
        <p:cxnSp>
          <p:nvCxnSpPr>
            <p:cNvPr id="52225" name="Straight Arrow Connector 52224"/>
            <p:cNvCxnSpPr/>
            <p:nvPr/>
          </p:nvCxnSpPr>
          <p:spPr bwMode="auto">
            <a:xfrm>
              <a:off x="3499833" y="2420888"/>
              <a:ext cx="1" cy="33483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228" name="Straight Arrow Connector 52227"/>
            <p:cNvCxnSpPr/>
            <p:nvPr/>
          </p:nvCxnSpPr>
          <p:spPr bwMode="auto">
            <a:xfrm flipV="1">
              <a:off x="4036284" y="2420888"/>
              <a:ext cx="0" cy="33483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230" name="Straight Arrow Connector 52229"/>
            <p:cNvCxnSpPr/>
            <p:nvPr/>
          </p:nvCxnSpPr>
          <p:spPr bwMode="auto">
            <a:xfrm flipH="1">
              <a:off x="3499833" y="2420888"/>
              <a:ext cx="53645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232" name="Straight Arrow Connector 52231"/>
            <p:cNvCxnSpPr/>
            <p:nvPr/>
          </p:nvCxnSpPr>
          <p:spPr bwMode="auto">
            <a:xfrm>
              <a:off x="3499833" y="5769260"/>
              <a:ext cx="53645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>
            <a:off x="4627871" y="2420358"/>
            <a:ext cx="536451" cy="3348372"/>
            <a:chOff x="3499833" y="2420888"/>
            <a:chExt cx="536451" cy="3348372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>
              <a:off x="3499833" y="2420888"/>
              <a:ext cx="1" cy="33483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4036284" y="2420888"/>
              <a:ext cx="0" cy="33483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H="1">
              <a:off x="3499833" y="2420888"/>
              <a:ext cx="53645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3499833" y="5769260"/>
              <a:ext cx="53645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2237" name="Straight Arrow Connector 52236"/>
          <p:cNvCxnSpPr/>
          <p:nvPr/>
        </p:nvCxnSpPr>
        <p:spPr bwMode="auto">
          <a:xfrm>
            <a:off x="3532228" y="5517232"/>
            <a:ext cx="163209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239" name="Straight Arrow Connector 52238"/>
          <p:cNvCxnSpPr/>
          <p:nvPr/>
        </p:nvCxnSpPr>
        <p:spPr bwMode="auto">
          <a:xfrm flipH="1">
            <a:off x="3499833" y="2547029"/>
            <a:ext cx="160254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242" name="Straight Arrow Connector 52241"/>
          <p:cNvCxnSpPr/>
          <p:nvPr/>
        </p:nvCxnSpPr>
        <p:spPr bwMode="auto">
          <a:xfrm>
            <a:off x="3532228" y="2547029"/>
            <a:ext cx="0" cy="29702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244" name="Straight Arrow Connector 52243"/>
          <p:cNvCxnSpPr/>
          <p:nvPr/>
        </p:nvCxnSpPr>
        <p:spPr bwMode="auto">
          <a:xfrm flipV="1">
            <a:off x="5102377" y="2547029"/>
            <a:ext cx="0" cy="29702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246" name="TextBox 52245"/>
          <p:cNvSpPr txBox="1"/>
          <p:nvPr/>
        </p:nvSpPr>
        <p:spPr>
          <a:xfrm>
            <a:off x="5472100" y="3474761"/>
            <a:ext cx="33998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Green regions are strands</a:t>
            </a:r>
          </a:p>
          <a:p>
            <a:r>
              <a:rPr lang="en-US" dirty="0" smtClean="0">
                <a:latin typeface="Trebuchet MS" pitchFamily="34" charset="0"/>
              </a:rPr>
              <a:t>Black lines are flux profiles</a:t>
            </a:r>
          </a:p>
          <a:p>
            <a:r>
              <a:rPr lang="en-US" dirty="0" smtClean="0">
                <a:latin typeface="Trebuchet MS" pitchFamily="34" charset="0"/>
              </a:rPr>
              <a:t>Dashed line is flux in coupled state</a:t>
            </a:r>
          </a:p>
          <a:p>
            <a:r>
              <a:rPr lang="en-US" dirty="0" smtClean="0">
                <a:latin typeface="Trebuchet MS" pitchFamily="34" charset="0"/>
              </a:rPr>
              <a:t>Blue lines are uncoupled (hysteretic shielding) current</a:t>
            </a:r>
          </a:p>
          <a:p>
            <a:r>
              <a:rPr lang="en-US" dirty="0" smtClean="0">
                <a:latin typeface="Trebuchet MS" pitchFamily="34" charset="0"/>
              </a:rPr>
              <a:t>Red lines are coupled current </a:t>
            </a:r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65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652"/>
            <a:ext cx="9141048" cy="587152"/>
          </a:xfrm>
        </p:spPr>
        <p:txBody>
          <a:bodyPr/>
          <a:lstStyle/>
          <a:p>
            <a:r>
              <a:rPr lang="en-US" sz="3600" dirty="0" smtClean="0"/>
              <a:t>CORC Cable for AC Loss Measurement</a:t>
            </a:r>
            <a:endParaRPr lang="en-US" sz="3600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73" y="1628800"/>
            <a:ext cx="32289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38296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4" y="2924944"/>
            <a:ext cx="48291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4" y="4797152"/>
            <a:ext cx="4676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60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79" y="89756"/>
            <a:ext cx="7772400" cy="1143000"/>
          </a:xfrm>
        </p:spPr>
        <p:txBody>
          <a:bodyPr/>
          <a:lstStyle/>
          <a:p>
            <a:r>
              <a:rPr lang="en-US" dirty="0" smtClean="0"/>
              <a:t>Loss per meter of cable per cycle CORC cable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133959" cy="405004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926467"/>
            <a:ext cx="4261290" cy="417479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36096" y="1390474"/>
            <a:ext cx="240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2 layer, 6 tapes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636" y="1390475"/>
            <a:ext cx="240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1 layer, 3 tapes</a:t>
            </a:r>
            <a:endParaRPr lang="en-US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57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909"/>
            <a:ext cx="4678288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" y="2009237"/>
            <a:ext cx="4039151" cy="423873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19944"/>
            <a:ext cx="3168351" cy="310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3748" y="2681128"/>
            <a:ext cx="295232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P=[.003J/m/cycle/(.2*.025*.025*3.14)]*100</a:t>
            </a:r>
            <a:r>
              <a:rPr lang="en-US" dirty="0" smtClean="0">
                <a:sym typeface="Symbol"/>
              </a:rPr>
              <a:t></a:t>
            </a:r>
            <a:r>
              <a:rPr lang="en-US" dirty="0">
                <a:sym typeface="Symbol"/>
              </a:rPr>
              <a:t>8</a:t>
            </a:r>
            <a:r>
              <a:rPr lang="en-US" dirty="0" smtClean="0"/>
              <a:t>000 W/m2</a:t>
            </a:r>
            <a:endParaRPr lang="en-US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12876"/>
            <a:ext cx="2772308" cy="344389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cxnSp>
        <p:nvCxnSpPr>
          <p:cNvPr id="6" name="Straight Arrow Connector 5"/>
          <p:cNvCxnSpPr/>
          <p:nvPr/>
        </p:nvCxnSpPr>
        <p:spPr bwMode="auto">
          <a:xfrm>
            <a:off x="6840252" y="3789040"/>
            <a:ext cx="5040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344308" y="3789040"/>
            <a:ext cx="0" cy="14761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788024" y="1317312"/>
            <a:ext cx="2556284" cy="13638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56076" y="3176972"/>
            <a:ext cx="1584176" cy="6120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61323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64" y="224644"/>
            <a:ext cx="7772400" cy="1143000"/>
          </a:xfrm>
        </p:spPr>
        <p:txBody>
          <a:bodyPr/>
          <a:lstStyle/>
          <a:p>
            <a:r>
              <a:rPr lang="en-US" dirty="0"/>
              <a:t>Loss per meter of cable per cycle CORC </a:t>
            </a:r>
            <a:r>
              <a:rPr lang="en-US" dirty="0" smtClean="0"/>
              <a:t>cable II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3" y="2193386"/>
            <a:ext cx="3989419" cy="390843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237914"/>
            <a:ext cx="3943968" cy="3863909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51620" y="1621307"/>
            <a:ext cx="240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3 layer, 9 tapes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3042" y="1621306"/>
            <a:ext cx="257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4 layer, 12 tapes</a:t>
            </a:r>
            <a:endParaRPr lang="en-US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7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63" y="476672"/>
            <a:ext cx="4860540" cy="1143000"/>
          </a:xfrm>
        </p:spPr>
        <p:txBody>
          <a:bodyPr/>
          <a:lstStyle/>
          <a:p>
            <a:r>
              <a:rPr lang="en-US" dirty="0"/>
              <a:t>Loss per meter of cable per cycle CORC cable </a:t>
            </a:r>
            <a:r>
              <a:rPr lang="en-US" dirty="0" smtClean="0"/>
              <a:t>III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5250"/>
            <a:ext cx="3924436" cy="384477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2217752"/>
            <a:ext cx="3930540" cy="3850754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8641"/>
            <a:ext cx="3667258" cy="132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1655676" y="1556792"/>
            <a:ext cx="4968552" cy="2880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832140" y="1709192"/>
            <a:ext cx="944488" cy="24284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98553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en-US" dirty="0" smtClean="0"/>
              <a:t>YBCO Roebel in HEP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8740"/>
            <a:ext cx="8242684" cy="5007260"/>
          </a:xfrm>
        </p:spPr>
        <p:txBody>
          <a:bodyPr/>
          <a:lstStyle/>
          <a:p>
            <a:r>
              <a:rPr lang="en-US" sz="2400" dirty="0" smtClean="0"/>
              <a:t>It is useful to consider YBCO for HEP magnets for very high field devices, like 50 T solenoids for muon colliders, because they are enabling. Worth considering for other HEP magnets (very high field dipoles) as well</a:t>
            </a:r>
          </a:p>
          <a:p>
            <a:r>
              <a:rPr lang="en-US" sz="2400" dirty="0" smtClean="0"/>
              <a:t>Large magnets need cables, typically tens of kAs</a:t>
            </a:r>
          </a:p>
          <a:p>
            <a:r>
              <a:rPr lang="en-US" sz="2400" dirty="0" smtClean="0"/>
              <a:t>Cables need current sharing between the strands for stability and protection reasons in LTS, as well as current distribution uniformity considerations</a:t>
            </a:r>
          </a:p>
          <a:p>
            <a:r>
              <a:rPr lang="en-US" sz="2400" dirty="0" smtClean="0"/>
              <a:t>Strand to strand contacts must be low resistance enough to allow this, but high enough to keep low loss</a:t>
            </a:r>
          </a:p>
          <a:p>
            <a:r>
              <a:rPr lang="en-US" sz="2400" dirty="0" smtClean="0"/>
              <a:t>These same considerations needed for Rutherford cables will need to be applied to Roebels, and it is easy to see why since …….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3873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64" y="188640"/>
            <a:ext cx="7772400" cy="612068"/>
          </a:xfrm>
        </p:spPr>
        <p:txBody>
          <a:bodyPr/>
          <a:lstStyle/>
          <a:p>
            <a:r>
              <a:rPr lang="en-US" dirty="0" smtClean="0"/>
              <a:t>Summary-and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899248"/>
          </a:xfrm>
        </p:spPr>
        <p:txBody>
          <a:bodyPr/>
          <a:lstStyle/>
          <a:p>
            <a:r>
              <a:rPr lang="en-US" sz="2400" dirty="0" smtClean="0"/>
              <a:t>Roebel cables are topological transformation of Rutherford cables, current loops are directly transferrable from Rutherford after transforming FO and EO and setting R</a:t>
            </a:r>
            <a:r>
              <a:rPr lang="en-US" sz="2400" dirty="0" smtClean="0">
                <a:sym typeface="Symbol"/>
              </a:rPr>
              <a:t> to infinity</a:t>
            </a:r>
          </a:p>
          <a:p>
            <a:r>
              <a:rPr lang="en-US" sz="2400" dirty="0" smtClean="0">
                <a:sym typeface="Symbol"/>
              </a:rPr>
              <a:t>Pressure and pressure with soft metal reduce ICR, but do not give great contact. Soldering reduces ICR, but does not induce much loss because flux coupling area is small</a:t>
            </a:r>
          </a:p>
          <a:p>
            <a:r>
              <a:rPr lang="en-US" sz="2400" dirty="0" smtClean="0">
                <a:sym typeface="Symbol"/>
              </a:rPr>
              <a:t>How Much Current Sharing is needed, given the greater stability of YBCO, and the different protection landscape?</a:t>
            </a:r>
          </a:p>
          <a:p>
            <a:r>
              <a:rPr lang="en-US" sz="2400" dirty="0" smtClean="0">
                <a:sym typeface="Symbol"/>
              </a:rPr>
              <a:t>Specifically – what does ICR need to be, and how many nearest neighbors should current share</a:t>
            </a:r>
          </a:p>
          <a:p>
            <a:r>
              <a:rPr lang="en-US" sz="2400" dirty="0" smtClean="0">
                <a:sym typeface="Symbol"/>
              </a:rPr>
              <a:t>Are methods that do not “fix” the windings realistic</a:t>
            </a:r>
            <a:r>
              <a:rPr lang="en-US" sz="2400" dirty="0" smtClean="0">
                <a:sym typeface="Symbol"/>
              </a:rPr>
              <a:t>?</a:t>
            </a:r>
          </a:p>
          <a:p>
            <a:r>
              <a:rPr lang="en-US" sz="2400" dirty="0" smtClean="0">
                <a:sym typeface="Symbol"/>
              </a:rPr>
              <a:t>CORC Cable losses show interesting results, need further study</a:t>
            </a:r>
            <a:endParaRPr lang="en-US" sz="2400" dirty="0" smtClean="0"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95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188640"/>
            <a:ext cx="8467040" cy="1143000"/>
          </a:xfrm>
        </p:spPr>
        <p:txBody>
          <a:bodyPr/>
          <a:lstStyle/>
          <a:p>
            <a:r>
              <a:rPr lang="en-US" sz="3600" dirty="0" smtClean="0"/>
              <a:t>The Roebel is a topological transformation of a Rutherford Cable</a:t>
            </a:r>
            <a:endParaRPr lang="en-US" sz="36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512956" y="1458584"/>
            <a:ext cx="3217441" cy="915870"/>
            <a:chOff x="1423708" y="2128446"/>
            <a:chExt cx="3217441" cy="915870"/>
          </a:xfrm>
        </p:grpSpPr>
        <p:grpSp>
          <p:nvGrpSpPr>
            <p:cNvPr id="28" name="Group 27"/>
            <p:cNvGrpSpPr/>
            <p:nvPr/>
          </p:nvGrpSpPr>
          <p:grpSpPr>
            <a:xfrm>
              <a:off x="1423708" y="2568955"/>
              <a:ext cx="3217441" cy="475361"/>
              <a:chOff x="1403648" y="2129935"/>
              <a:chExt cx="3217441" cy="47536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403648" y="2132856"/>
                <a:ext cx="457200" cy="457200"/>
                <a:chOff x="1403648" y="2132856"/>
                <a:chExt cx="457200" cy="457200"/>
              </a:xfrm>
            </p:grpSpPr>
            <p:sp>
              <p:nvSpPr>
                <p:cNvPr id="48" name="Oval 47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7847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46" name="Oval 45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860848" y="2129935"/>
                <a:ext cx="457200" cy="457200"/>
                <a:chOff x="1403648" y="2132856"/>
                <a:chExt cx="457200" cy="457200"/>
              </a:xfrm>
            </p:grpSpPr>
            <p:sp>
              <p:nvSpPr>
                <p:cNvPr id="44" name="Oval 43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416388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42" name="Oval 41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3703786" y="2146608"/>
                <a:ext cx="457200" cy="457200"/>
                <a:chOff x="1403648" y="2132856"/>
                <a:chExt cx="457200" cy="4572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3246586" y="2147352"/>
                <a:ext cx="457200" cy="457200"/>
                <a:chOff x="1403648" y="2132856"/>
                <a:chExt cx="457200" cy="457200"/>
              </a:xfrm>
            </p:grpSpPr>
            <p:sp>
              <p:nvSpPr>
                <p:cNvPr id="38" name="Oval 37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3275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36" name="Oval 35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1423708" y="2128446"/>
              <a:ext cx="3217441" cy="475361"/>
              <a:chOff x="1403648" y="2129935"/>
              <a:chExt cx="3217441" cy="475361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403648" y="2132856"/>
                <a:ext cx="457200" cy="457200"/>
                <a:chOff x="1403648" y="2132856"/>
                <a:chExt cx="457200" cy="457200"/>
              </a:xfrm>
            </p:grpSpPr>
            <p:sp>
              <p:nvSpPr>
                <p:cNvPr id="71" name="Oval 70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27847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69" name="Oval 68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1860848" y="2129935"/>
                <a:ext cx="457200" cy="457200"/>
                <a:chOff x="1403648" y="2132856"/>
                <a:chExt cx="457200" cy="457200"/>
              </a:xfrm>
            </p:grpSpPr>
            <p:sp>
              <p:nvSpPr>
                <p:cNvPr id="67" name="Oval 66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416388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65" name="Oval 64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3703786" y="2146608"/>
                <a:ext cx="457200" cy="457200"/>
                <a:chOff x="1403648" y="2132856"/>
                <a:chExt cx="457200" cy="457200"/>
              </a:xfrm>
            </p:grpSpPr>
            <p:sp>
              <p:nvSpPr>
                <p:cNvPr id="63" name="Oval 62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3246586" y="2147352"/>
                <a:ext cx="457200" cy="457200"/>
                <a:chOff x="1403648" y="2132856"/>
                <a:chExt cx="457200" cy="457200"/>
              </a:xfrm>
            </p:grpSpPr>
            <p:sp>
              <p:nvSpPr>
                <p:cNvPr id="61" name="Oval 60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3275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59" name="Oval 58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75" name="Group 74"/>
          <p:cNvGrpSpPr/>
          <p:nvPr/>
        </p:nvGrpSpPr>
        <p:grpSpPr>
          <a:xfrm rot="5400000">
            <a:off x="586970" y="3825632"/>
            <a:ext cx="3217441" cy="915870"/>
            <a:chOff x="1423708" y="2128446"/>
            <a:chExt cx="3217441" cy="915870"/>
          </a:xfrm>
        </p:grpSpPr>
        <p:grpSp>
          <p:nvGrpSpPr>
            <p:cNvPr id="76" name="Group 75"/>
            <p:cNvGrpSpPr/>
            <p:nvPr/>
          </p:nvGrpSpPr>
          <p:grpSpPr>
            <a:xfrm>
              <a:off x="1423708" y="2568955"/>
              <a:ext cx="3217441" cy="475361"/>
              <a:chOff x="1403648" y="2129935"/>
              <a:chExt cx="3217441" cy="475361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1403648" y="2132856"/>
                <a:ext cx="457200" cy="457200"/>
                <a:chOff x="1403648" y="2132856"/>
                <a:chExt cx="457200" cy="457200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27847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116" name="Oval 115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1860848" y="2129935"/>
                <a:ext cx="457200" cy="457200"/>
                <a:chOff x="1403648" y="2132856"/>
                <a:chExt cx="457200" cy="457200"/>
              </a:xfrm>
            </p:grpSpPr>
            <p:sp>
              <p:nvSpPr>
                <p:cNvPr id="114" name="Oval 113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416388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112" name="Oval 111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3703786" y="2146608"/>
                <a:ext cx="457200" cy="457200"/>
                <a:chOff x="1403648" y="2132856"/>
                <a:chExt cx="457200" cy="457200"/>
              </a:xfrm>
            </p:grpSpPr>
            <p:sp>
              <p:nvSpPr>
                <p:cNvPr id="110" name="Oval 109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3246586" y="2147352"/>
                <a:ext cx="457200" cy="457200"/>
                <a:chOff x="1403648" y="2132856"/>
                <a:chExt cx="457200" cy="457200"/>
              </a:xfrm>
            </p:grpSpPr>
            <p:sp>
              <p:nvSpPr>
                <p:cNvPr id="108" name="Oval 107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3275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106" name="Oval 105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1423708" y="2128446"/>
              <a:ext cx="3217441" cy="475361"/>
              <a:chOff x="1403648" y="2129935"/>
              <a:chExt cx="3217441" cy="475361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403648" y="2132856"/>
                <a:ext cx="457200" cy="457200"/>
                <a:chOff x="1403648" y="2132856"/>
                <a:chExt cx="457200" cy="457200"/>
              </a:xfrm>
            </p:grpSpPr>
            <p:sp>
              <p:nvSpPr>
                <p:cNvPr id="97" name="Oval 96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7847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95" name="Oval 94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1860848" y="2129935"/>
                <a:ext cx="457200" cy="457200"/>
                <a:chOff x="1403648" y="2132856"/>
                <a:chExt cx="457200" cy="457200"/>
              </a:xfrm>
            </p:grpSpPr>
            <p:sp>
              <p:nvSpPr>
                <p:cNvPr id="93" name="Oval 92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416388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91" name="Oval 90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3703786" y="2146608"/>
                <a:ext cx="457200" cy="457200"/>
                <a:chOff x="1403648" y="2132856"/>
                <a:chExt cx="457200" cy="457200"/>
              </a:xfrm>
            </p:grpSpPr>
            <p:sp>
              <p:nvSpPr>
                <p:cNvPr id="89" name="Oval 88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3246586" y="2147352"/>
                <a:ext cx="457200" cy="457200"/>
                <a:chOff x="1403648" y="2132856"/>
                <a:chExt cx="457200" cy="457200"/>
              </a:xfrm>
            </p:grpSpPr>
            <p:sp>
              <p:nvSpPr>
                <p:cNvPr id="87" name="Oval 86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3275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85" name="Oval 84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120" name="Group 119"/>
          <p:cNvGrpSpPr/>
          <p:nvPr/>
        </p:nvGrpSpPr>
        <p:grpSpPr>
          <a:xfrm rot="5400000">
            <a:off x="5498298" y="1517341"/>
            <a:ext cx="1066646" cy="4593466"/>
            <a:chOff x="1423708" y="2128446"/>
            <a:chExt cx="3217441" cy="915870"/>
          </a:xfrm>
        </p:grpSpPr>
        <p:grpSp>
          <p:nvGrpSpPr>
            <p:cNvPr id="121" name="Group 120"/>
            <p:cNvGrpSpPr/>
            <p:nvPr/>
          </p:nvGrpSpPr>
          <p:grpSpPr>
            <a:xfrm>
              <a:off x="1423708" y="2568955"/>
              <a:ext cx="3217441" cy="475361"/>
              <a:chOff x="1403648" y="2129935"/>
              <a:chExt cx="3217441" cy="475361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1403648" y="2132856"/>
                <a:ext cx="457200" cy="457200"/>
                <a:chOff x="1403648" y="2132856"/>
                <a:chExt cx="457200" cy="457200"/>
              </a:xfrm>
            </p:grpSpPr>
            <p:sp>
              <p:nvSpPr>
                <p:cNvPr id="163" name="Oval 162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>
                <a:off x="27847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161" name="Oval 160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62" name="Oval 161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46" name="Group 145"/>
              <p:cNvGrpSpPr/>
              <p:nvPr/>
            </p:nvGrpSpPr>
            <p:grpSpPr>
              <a:xfrm>
                <a:off x="1860848" y="2129935"/>
                <a:ext cx="457200" cy="457200"/>
                <a:chOff x="1403648" y="2132856"/>
                <a:chExt cx="457200" cy="457200"/>
              </a:xfrm>
            </p:grpSpPr>
            <p:sp>
              <p:nvSpPr>
                <p:cNvPr id="159" name="Oval 158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60" name="Oval 159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416388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157" name="Oval 156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58" name="Oval 157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>
                <a:off x="3703786" y="2146608"/>
                <a:ext cx="457200" cy="457200"/>
                <a:chOff x="1403648" y="2132856"/>
                <a:chExt cx="457200" cy="457200"/>
              </a:xfrm>
            </p:grpSpPr>
            <p:sp>
              <p:nvSpPr>
                <p:cNvPr id="155" name="Oval 154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56" name="Oval 155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3246586" y="2147352"/>
                <a:ext cx="457200" cy="457200"/>
                <a:chOff x="1403648" y="2132856"/>
                <a:chExt cx="457200" cy="457200"/>
              </a:xfrm>
            </p:grpSpPr>
            <p:sp>
              <p:nvSpPr>
                <p:cNvPr id="153" name="Oval 152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23275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151" name="Oval 150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</p:grpSp>
        <p:grpSp>
          <p:nvGrpSpPr>
            <p:cNvPr id="122" name="Group 121"/>
            <p:cNvGrpSpPr/>
            <p:nvPr/>
          </p:nvGrpSpPr>
          <p:grpSpPr>
            <a:xfrm>
              <a:off x="1423708" y="2128446"/>
              <a:ext cx="3217441" cy="475361"/>
              <a:chOff x="1403648" y="2129935"/>
              <a:chExt cx="3217441" cy="475361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1403648" y="2132856"/>
                <a:ext cx="457200" cy="457200"/>
                <a:chOff x="1403648" y="2132856"/>
                <a:chExt cx="457200" cy="457200"/>
              </a:xfrm>
            </p:grpSpPr>
            <p:sp>
              <p:nvSpPr>
                <p:cNvPr id="142" name="Oval 141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43" name="Oval 142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27847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140" name="Oval 139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41" name="Oval 140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1860848" y="2129935"/>
                <a:ext cx="457200" cy="457200"/>
                <a:chOff x="1403648" y="2132856"/>
                <a:chExt cx="457200" cy="457200"/>
              </a:xfrm>
            </p:grpSpPr>
            <p:sp>
              <p:nvSpPr>
                <p:cNvPr id="138" name="Oval 137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416388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136" name="Oval 135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3703786" y="2146608"/>
                <a:ext cx="457200" cy="457200"/>
                <a:chOff x="1403648" y="2132856"/>
                <a:chExt cx="457200" cy="457200"/>
              </a:xfrm>
            </p:grpSpPr>
            <p:sp>
              <p:nvSpPr>
                <p:cNvPr id="134" name="Oval 133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35" name="Oval 134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3246586" y="2147352"/>
                <a:ext cx="457200" cy="457200"/>
                <a:chOff x="1403648" y="2132856"/>
                <a:chExt cx="457200" cy="457200"/>
              </a:xfrm>
            </p:grpSpPr>
            <p:sp>
              <p:nvSpPr>
                <p:cNvPr id="132" name="Oval 131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33" name="Oval 132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3275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130" name="Oval 129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31" name="Oval 130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</p:grpSp>
      </p:grpSp>
      <p:sp>
        <p:nvSpPr>
          <p:cNvPr id="165" name="TextBox 164"/>
          <p:cNvSpPr txBox="1"/>
          <p:nvPr/>
        </p:nvSpPr>
        <p:spPr>
          <a:xfrm>
            <a:off x="4505169" y="135076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rebuchet MS" pitchFamily="34" charset="0"/>
              </a:rPr>
              <a:t>i.e., no cutting or pasting operations allowed</a:t>
            </a:r>
            <a:endParaRPr lang="en-US" sz="2000" i="1" dirty="0">
              <a:latin typeface="Trebuchet MS" pitchFamily="34" charset="0"/>
            </a:endParaRPr>
          </a:p>
        </p:txBody>
      </p:sp>
      <p:sp>
        <p:nvSpPr>
          <p:cNvPr id="167" name="Bent-Up Arrow 166"/>
          <p:cNvSpPr/>
          <p:nvPr/>
        </p:nvSpPr>
        <p:spPr bwMode="auto">
          <a:xfrm rot="5400000">
            <a:off x="202711" y="2913493"/>
            <a:ext cx="1790119" cy="98675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02519" y="4372588"/>
            <a:ext cx="175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Operation 1 rotate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169" name="Bent Arrow 168"/>
          <p:cNvSpPr/>
          <p:nvPr/>
        </p:nvSpPr>
        <p:spPr bwMode="auto">
          <a:xfrm rot="5400000">
            <a:off x="4190035" y="1484118"/>
            <a:ext cx="489782" cy="2988959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202091" y="2392490"/>
            <a:ext cx="175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Operation 2 flatten </a:t>
            </a:r>
            <a:endParaRPr lang="en-US" sz="2400" dirty="0">
              <a:latin typeface="Trebuchet MS" pitchFamily="34" charset="0"/>
            </a:endParaRPr>
          </a:p>
        </p:txBody>
      </p:sp>
      <p:grpSp>
        <p:nvGrpSpPr>
          <p:cNvPr id="172" name="Group 171"/>
          <p:cNvGrpSpPr/>
          <p:nvPr/>
        </p:nvGrpSpPr>
        <p:grpSpPr>
          <a:xfrm rot="5400000">
            <a:off x="5807184" y="3336906"/>
            <a:ext cx="334418" cy="4593466"/>
            <a:chOff x="1423708" y="2128446"/>
            <a:chExt cx="3217441" cy="915870"/>
          </a:xfrm>
        </p:grpSpPr>
        <p:grpSp>
          <p:nvGrpSpPr>
            <p:cNvPr id="173" name="Group 172"/>
            <p:cNvGrpSpPr/>
            <p:nvPr/>
          </p:nvGrpSpPr>
          <p:grpSpPr>
            <a:xfrm>
              <a:off x="1423708" y="2568955"/>
              <a:ext cx="3217441" cy="475361"/>
              <a:chOff x="1403648" y="2129935"/>
              <a:chExt cx="3217441" cy="475361"/>
            </a:xfrm>
          </p:grpSpPr>
          <p:grpSp>
            <p:nvGrpSpPr>
              <p:cNvPr id="196" name="Group 195"/>
              <p:cNvGrpSpPr/>
              <p:nvPr/>
            </p:nvGrpSpPr>
            <p:grpSpPr>
              <a:xfrm>
                <a:off x="1403648" y="2132856"/>
                <a:ext cx="457200" cy="457200"/>
                <a:chOff x="1403648" y="2132856"/>
                <a:chExt cx="457200" cy="457200"/>
              </a:xfrm>
            </p:grpSpPr>
            <p:sp>
              <p:nvSpPr>
                <p:cNvPr id="215" name="Oval 214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216" name="Oval 215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97" name="Group 196"/>
              <p:cNvGrpSpPr/>
              <p:nvPr/>
            </p:nvGrpSpPr>
            <p:grpSpPr>
              <a:xfrm>
                <a:off x="27847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214" name="Oval 213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1860848" y="2129935"/>
                <a:ext cx="457200" cy="457200"/>
                <a:chOff x="1403648" y="2132856"/>
                <a:chExt cx="457200" cy="457200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416388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209" name="Oval 208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210" name="Oval 209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200" name="Group 199"/>
              <p:cNvGrpSpPr/>
              <p:nvPr/>
            </p:nvGrpSpPr>
            <p:grpSpPr>
              <a:xfrm>
                <a:off x="3703786" y="2146608"/>
                <a:ext cx="457200" cy="457200"/>
                <a:chOff x="1403648" y="2132856"/>
                <a:chExt cx="457200" cy="457200"/>
              </a:xfrm>
            </p:grpSpPr>
            <p:sp>
              <p:nvSpPr>
                <p:cNvPr id="207" name="Oval 206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208" name="Oval 207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201" name="Group 200"/>
              <p:cNvGrpSpPr/>
              <p:nvPr/>
            </p:nvGrpSpPr>
            <p:grpSpPr>
              <a:xfrm>
                <a:off x="3246586" y="2147352"/>
                <a:ext cx="457200" cy="457200"/>
                <a:chOff x="1403648" y="2132856"/>
                <a:chExt cx="457200" cy="457200"/>
              </a:xfrm>
            </p:grpSpPr>
            <p:sp>
              <p:nvSpPr>
                <p:cNvPr id="205" name="Oval 204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206" name="Oval 205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202" name="Group 201"/>
              <p:cNvGrpSpPr/>
              <p:nvPr/>
            </p:nvGrpSpPr>
            <p:grpSpPr>
              <a:xfrm>
                <a:off x="23275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203" name="Oval 202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204" name="Oval 203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</p:grpSp>
        <p:grpSp>
          <p:nvGrpSpPr>
            <p:cNvPr id="174" name="Group 173"/>
            <p:cNvGrpSpPr/>
            <p:nvPr/>
          </p:nvGrpSpPr>
          <p:grpSpPr>
            <a:xfrm>
              <a:off x="1423708" y="2128446"/>
              <a:ext cx="3217441" cy="475361"/>
              <a:chOff x="1403648" y="2129935"/>
              <a:chExt cx="3217441" cy="475361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1403648" y="2132856"/>
                <a:ext cx="457200" cy="457200"/>
                <a:chOff x="1403648" y="2132856"/>
                <a:chExt cx="457200" cy="457200"/>
              </a:xfrm>
            </p:grpSpPr>
            <p:sp>
              <p:nvSpPr>
                <p:cNvPr id="194" name="Oval 193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95" name="Oval 194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27847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192" name="Oval 191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93" name="Oval 192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77" name="Group 176"/>
              <p:cNvGrpSpPr/>
              <p:nvPr/>
            </p:nvGrpSpPr>
            <p:grpSpPr>
              <a:xfrm>
                <a:off x="1860848" y="2129935"/>
                <a:ext cx="457200" cy="457200"/>
                <a:chOff x="1403648" y="2132856"/>
                <a:chExt cx="457200" cy="457200"/>
              </a:xfrm>
            </p:grpSpPr>
            <p:sp>
              <p:nvSpPr>
                <p:cNvPr id="190" name="Oval 189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91" name="Oval 190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416388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89" name="Oval 188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3703786" y="2146608"/>
                <a:ext cx="457200" cy="457200"/>
                <a:chOff x="1403648" y="2132856"/>
                <a:chExt cx="457200" cy="457200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87" name="Oval 186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3246586" y="2147352"/>
                <a:ext cx="457200" cy="457200"/>
                <a:chOff x="1403648" y="2132856"/>
                <a:chExt cx="457200" cy="457200"/>
              </a:xfrm>
            </p:grpSpPr>
            <p:sp>
              <p:nvSpPr>
                <p:cNvPr id="184" name="Oval 183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85" name="Oval 184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2327599" y="2148096"/>
                <a:ext cx="457200" cy="457200"/>
                <a:chOff x="1403648" y="2132856"/>
                <a:chExt cx="457200" cy="457200"/>
              </a:xfrm>
            </p:grpSpPr>
            <p:sp>
              <p:nvSpPr>
                <p:cNvPr id="182" name="Oval 181"/>
                <p:cNvSpPr/>
                <p:nvPr/>
              </p:nvSpPr>
              <p:spPr bwMode="auto">
                <a:xfrm>
                  <a:off x="1403648" y="2132856"/>
                  <a:ext cx="457200" cy="45720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  <p:sp>
              <p:nvSpPr>
                <p:cNvPr id="183" name="Oval 182"/>
                <p:cNvSpPr/>
                <p:nvPr/>
              </p:nvSpPr>
              <p:spPr bwMode="auto">
                <a:xfrm>
                  <a:off x="1495088" y="2224296"/>
                  <a:ext cx="274320" cy="27432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tabLst/>
                  </a:pPr>
                  <a:endParaRPr kumimoji="0" lang="en-US" sz="1400" b="1" i="0" u="none" strike="noStrike" baseline="0" dirty="0">
                    <a:solidFill>
                      <a:schemeClr val="tx1">
                        <a:alpha val="100000"/>
                      </a:schemeClr>
                    </a:solidFill>
                    <a:effectLst/>
                    <a:latin typeface="Times New Roman"/>
                  </a:endParaRPr>
                </a:p>
              </p:txBody>
            </p:sp>
          </p:grpSp>
        </p:grpSp>
      </p:grpSp>
      <p:sp>
        <p:nvSpPr>
          <p:cNvPr id="170" name="Down Arrow 169"/>
          <p:cNvSpPr/>
          <p:nvPr/>
        </p:nvSpPr>
        <p:spPr bwMode="auto">
          <a:xfrm>
            <a:off x="4505169" y="4513198"/>
            <a:ext cx="312659" cy="55322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5881974" y="4517785"/>
            <a:ext cx="290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Operation 3 flatten some more 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4341" y="3220536"/>
            <a:ext cx="4572000" cy="2585323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This fact is known, if underappreciated, so what?</a:t>
            </a:r>
          </a:p>
          <a:p>
            <a:pPr marL="342900" indent="-342900">
              <a:buAutoNum type="arabicParenBoth"/>
            </a:pPr>
            <a:r>
              <a:rPr lang="en-US" dirty="0" smtClean="0">
                <a:latin typeface="Trebuchet MS" pitchFamily="34" charset="0"/>
              </a:rPr>
              <a:t>the </a:t>
            </a:r>
            <a:r>
              <a:rPr lang="en-US" dirty="0">
                <a:latin typeface="Trebuchet MS" pitchFamily="34" charset="0"/>
              </a:rPr>
              <a:t>loss current paths, the losses of which have been calculated </a:t>
            </a:r>
            <a:r>
              <a:rPr lang="en-US" dirty="0" smtClean="0">
                <a:latin typeface="Trebuchet MS" pitchFamily="34" charset="0"/>
              </a:rPr>
              <a:t>for Rutherford, </a:t>
            </a:r>
            <a:r>
              <a:rPr lang="en-US" dirty="0">
                <a:latin typeface="Trebuchet MS" pitchFamily="34" charset="0"/>
              </a:rPr>
              <a:t>transform topologically as </a:t>
            </a:r>
            <a:r>
              <a:rPr lang="en-US" dirty="0" smtClean="0">
                <a:latin typeface="Trebuchet MS" pitchFamily="34" charset="0"/>
              </a:rPr>
              <a:t>well</a:t>
            </a:r>
          </a:p>
          <a:p>
            <a:pPr marL="342900" indent="-342900">
              <a:buAutoNum type="arabicParenBoth"/>
            </a:pPr>
            <a:r>
              <a:rPr lang="en-US" dirty="0" smtClean="0">
                <a:latin typeface="Trebuchet MS" pitchFamily="34" charset="0"/>
              </a:rPr>
              <a:t>Some concepts from Rutherford are transferrable</a:t>
            </a:r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25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2438" y="27144"/>
            <a:ext cx="8242300" cy="1143000"/>
          </a:xfrm>
        </p:spPr>
        <p:txBody>
          <a:bodyPr/>
          <a:lstStyle/>
          <a:p>
            <a:r>
              <a:rPr lang="en-US" sz="3200" dirty="0" smtClean="0"/>
              <a:t>Topological equivalence of coupling current paths in Roebel and Rutherford cables</a:t>
            </a:r>
          </a:p>
        </p:txBody>
      </p:sp>
      <p:sp>
        <p:nvSpPr>
          <p:cNvPr id="5124" name="AutoShape 2"/>
          <p:cNvSpPr>
            <a:spLocks noChangeArrowheads="1"/>
          </p:cNvSpPr>
          <p:nvPr/>
        </p:nvSpPr>
        <p:spPr bwMode="auto">
          <a:xfrm>
            <a:off x="452438" y="3538538"/>
            <a:ext cx="1695450" cy="657225"/>
          </a:xfrm>
          <a:prstGeom prst="roundRect">
            <a:avLst>
              <a:gd name="adj" fmla="val 16667"/>
            </a:avLst>
          </a:prstGeom>
          <a:solidFill>
            <a:srgbClr val="3366FF">
              <a:alpha val="50195"/>
            </a:srgbClr>
          </a:solidFill>
          <a:ln w="9525">
            <a:round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12700000" prstMaterial="legacyMatte">
            <a:bevelT w="13500" h="13500" prst="angle"/>
            <a:bevelB w="13500" h="13500" prst="angle"/>
            <a:extrusionClr>
              <a:srgbClr val="33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 dirty="0"/>
          </a:p>
        </p:txBody>
      </p:sp>
      <p:cxnSp>
        <p:nvCxnSpPr>
          <p:cNvPr id="5127" name="AutoShape 6"/>
          <p:cNvCxnSpPr>
            <a:cxnSpLocks noChangeShapeType="1"/>
          </p:cNvCxnSpPr>
          <p:nvPr/>
        </p:nvCxnSpPr>
        <p:spPr bwMode="auto">
          <a:xfrm flipV="1">
            <a:off x="2024063" y="2538413"/>
            <a:ext cx="1466850" cy="12382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8" name="AutoShape 7"/>
          <p:cNvCxnSpPr>
            <a:cxnSpLocks noChangeShapeType="1"/>
          </p:cNvCxnSpPr>
          <p:nvPr/>
        </p:nvCxnSpPr>
        <p:spPr bwMode="auto">
          <a:xfrm flipV="1">
            <a:off x="3490913" y="2309813"/>
            <a:ext cx="0" cy="2286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9" name="AutoShape 7"/>
          <p:cNvCxnSpPr>
            <a:cxnSpLocks noChangeShapeType="1"/>
          </p:cNvCxnSpPr>
          <p:nvPr/>
        </p:nvCxnSpPr>
        <p:spPr bwMode="auto">
          <a:xfrm flipV="1">
            <a:off x="2024063" y="2433638"/>
            <a:ext cx="0" cy="2286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5130" name="Group 5"/>
          <p:cNvGrpSpPr>
            <a:grpSpLocks/>
          </p:cNvGrpSpPr>
          <p:nvPr/>
        </p:nvGrpSpPr>
        <p:grpSpPr bwMode="auto">
          <a:xfrm>
            <a:off x="576263" y="3454400"/>
            <a:ext cx="1447800" cy="484188"/>
            <a:chOff x="575556" y="3453941"/>
            <a:chExt cx="1447826" cy="484646"/>
          </a:xfrm>
        </p:grpSpPr>
        <p:sp>
          <p:nvSpPr>
            <p:cNvPr id="5138" name="Oval 3"/>
            <p:cNvSpPr>
              <a:spLocks noChangeArrowheads="1"/>
            </p:cNvSpPr>
            <p:nvPr/>
          </p:nvSpPr>
          <p:spPr bwMode="auto">
            <a:xfrm>
              <a:off x="1842407" y="3755797"/>
              <a:ext cx="180975" cy="182790"/>
            </a:xfrm>
            <a:prstGeom prst="ellipse">
              <a:avLst/>
            </a:prstGeom>
            <a:solidFill>
              <a:srgbClr val="F79646">
                <a:alpha val="50195"/>
              </a:srgbClr>
            </a:solidFill>
            <a:ln w="127000" cmpd="dbl" algn="ctr">
              <a:solidFill>
                <a:srgbClr val="F7964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9" name="Oval 3"/>
            <p:cNvSpPr>
              <a:spLocks noChangeArrowheads="1"/>
            </p:cNvSpPr>
            <p:nvPr/>
          </p:nvSpPr>
          <p:spPr bwMode="auto">
            <a:xfrm>
              <a:off x="1535715" y="3690028"/>
              <a:ext cx="180975" cy="182790"/>
            </a:xfrm>
            <a:prstGeom prst="ellipse">
              <a:avLst/>
            </a:prstGeom>
            <a:solidFill>
              <a:srgbClr val="F79646">
                <a:alpha val="50195"/>
              </a:srgbClr>
            </a:solidFill>
            <a:ln w="127000" cmpd="dbl" algn="ctr">
              <a:solidFill>
                <a:srgbClr val="F7964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0" name="Oval 3"/>
            <p:cNvSpPr>
              <a:spLocks noChangeArrowheads="1"/>
            </p:cNvSpPr>
            <p:nvPr/>
          </p:nvSpPr>
          <p:spPr bwMode="auto">
            <a:xfrm>
              <a:off x="1208994" y="3617456"/>
              <a:ext cx="180975" cy="182790"/>
            </a:xfrm>
            <a:prstGeom prst="ellipse">
              <a:avLst/>
            </a:prstGeom>
            <a:solidFill>
              <a:srgbClr val="F79646">
                <a:alpha val="50195"/>
              </a:srgbClr>
            </a:solidFill>
            <a:ln w="127000" cmpd="dbl" algn="ctr">
              <a:solidFill>
                <a:srgbClr val="F7964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1" name="Oval 3"/>
            <p:cNvSpPr>
              <a:spLocks noChangeArrowheads="1"/>
            </p:cNvSpPr>
            <p:nvPr/>
          </p:nvSpPr>
          <p:spPr bwMode="auto">
            <a:xfrm>
              <a:off x="899592" y="3544430"/>
              <a:ext cx="180975" cy="182790"/>
            </a:xfrm>
            <a:prstGeom prst="ellipse">
              <a:avLst/>
            </a:prstGeom>
            <a:solidFill>
              <a:srgbClr val="F79646">
                <a:alpha val="50195"/>
              </a:srgbClr>
            </a:solidFill>
            <a:ln w="127000" cmpd="dbl" algn="ctr">
              <a:solidFill>
                <a:srgbClr val="F7964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2" name="Oval 3"/>
            <p:cNvSpPr>
              <a:spLocks noChangeArrowheads="1"/>
            </p:cNvSpPr>
            <p:nvPr/>
          </p:nvSpPr>
          <p:spPr bwMode="auto">
            <a:xfrm>
              <a:off x="575556" y="3453941"/>
              <a:ext cx="180975" cy="182790"/>
            </a:xfrm>
            <a:prstGeom prst="ellipse">
              <a:avLst/>
            </a:prstGeom>
            <a:solidFill>
              <a:srgbClr val="F79646">
                <a:alpha val="50195"/>
              </a:srgbClr>
            </a:solidFill>
            <a:ln w="127000" cmpd="dbl" algn="ctr">
              <a:solidFill>
                <a:srgbClr val="F7964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131" name="Group 19"/>
          <p:cNvGrpSpPr>
            <a:grpSpLocks/>
          </p:cNvGrpSpPr>
          <p:nvPr/>
        </p:nvGrpSpPr>
        <p:grpSpPr bwMode="auto">
          <a:xfrm>
            <a:off x="576263" y="3735388"/>
            <a:ext cx="1447800" cy="484187"/>
            <a:chOff x="575556" y="3453941"/>
            <a:chExt cx="1447826" cy="484646"/>
          </a:xfrm>
        </p:grpSpPr>
        <p:sp>
          <p:nvSpPr>
            <p:cNvPr id="5133" name="Oval 3"/>
            <p:cNvSpPr>
              <a:spLocks noChangeArrowheads="1"/>
            </p:cNvSpPr>
            <p:nvPr/>
          </p:nvSpPr>
          <p:spPr bwMode="auto">
            <a:xfrm>
              <a:off x="1842407" y="3755797"/>
              <a:ext cx="180975" cy="182790"/>
            </a:xfrm>
            <a:prstGeom prst="ellipse">
              <a:avLst/>
            </a:prstGeom>
            <a:solidFill>
              <a:srgbClr val="F79646">
                <a:alpha val="50195"/>
              </a:srgbClr>
            </a:solidFill>
            <a:ln w="127000" cmpd="dbl" algn="ctr">
              <a:solidFill>
                <a:srgbClr val="F7964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4" name="Oval 3"/>
            <p:cNvSpPr>
              <a:spLocks noChangeArrowheads="1"/>
            </p:cNvSpPr>
            <p:nvPr/>
          </p:nvSpPr>
          <p:spPr bwMode="auto">
            <a:xfrm>
              <a:off x="1535715" y="3690028"/>
              <a:ext cx="180975" cy="182790"/>
            </a:xfrm>
            <a:prstGeom prst="ellipse">
              <a:avLst/>
            </a:prstGeom>
            <a:solidFill>
              <a:srgbClr val="F79646">
                <a:alpha val="50195"/>
              </a:srgbClr>
            </a:solidFill>
            <a:ln w="127000" cmpd="dbl" algn="ctr">
              <a:solidFill>
                <a:srgbClr val="F7964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5" name="Oval 3"/>
            <p:cNvSpPr>
              <a:spLocks noChangeArrowheads="1"/>
            </p:cNvSpPr>
            <p:nvPr/>
          </p:nvSpPr>
          <p:spPr bwMode="auto">
            <a:xfrm>
              <a:off x="1208994" y="3617456"/>
              <a:ext cx="180975" cy="182790"/>
            </a:xfrm>
            <a:prstGeom prst="ellipse">
              <a:avLst/>
            </a:prstGeom>
            <a:solidFill>
              <a:srgbClr val="F79646">
                <a:alpha val="50195"/>
              </a:srgbClr>
            </a:solidFill>
            <a:ln w="127000" cmpd="dbl" algn="ctr">
              <a:solidFill>
                <a:srgbClr val="F7964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6" name="Oval 3"/>
            <p:cNvSpPr>
              <a:spLocks noChangeArrowheads="1"/>
            </p:cNvSpPr>
            <p:nvPr/>
          </p:nvSpPr>
          <p:spPr bwMode="auto">
            <a:xfrm>
              <a:off x="899592" y="3544430"/>
              <a:ext cx="180975" cy="182790"/>
            </a:xfrm>
            <a:prstGeom prst="ellipse">
              <a:avLst/>
            </a:prstGeom>
            <a:solidFill>
              <a:srgbClr val="F79646">
                <a:alpha val="50195"/>
              </a:srgbClr>
            </a:solidFill>
            <a:ln w="127000" cmpd="dbl" algn="ctr">
              <a:solidFill>
                <a:srgbClr val="F7964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7" name="Oval 3"/>
            <p:cNvSpPr>
              <a:spLocks noChangeArrowheads="1"/>
            </p:cNvSpPr>
            <p:nvPr/>
          </p:nvSpPr>
          <p:spPr bwMode="auto">
            <a:xfrm>
              <a:off x="575556" y="3453941"/>
              <a:ext cx="180975" cy="182790"/>
            </a:xfrm>
            <a:prstGeom prst="ellipse">
              <a:avLst/>
            </a:prstGeom>
            <a:solidFill>
              <a:srgbClr val="F79646">
                <a:alpha val="50195"/>
              </a:srgbClr>
            </a:solidFill>
            <a:ln w="127000" cmpd="dbl" algn="ctr">
              <a:solidFill>
                <a:srgbClr val="F7964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3" name="Straight Arrow Connector 2"/>
          <p:cNvCxnSpPr>
            <a:stCxn id="5142" idx="7"/>
          </p:cNvCxnSpPr>
          <p:nvPr/>
        </p:nvCxnSpPr>
        <p:spPr bwMode="auto">
          <a:xfrm flipV="1">
            <a:off x="730732" y="3445251"/>
            <a:ext cx="2022169" cy="35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2757488" y="1890338"/>
            <a:ext cx="1157109" cy="1384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125" name="AutoShape 4"/>
          <p:cNvCxnSpPr>
            <a:cxnSpLocks noChangeShapeType="1"/>
          </p:cNvCxnSpPr>
          <p:nvPr/>
        </p:nvCxnSpPr>
        <p:spPr bwMode="auto">
          <a:xfrm flipV="1">
            <a:off x="1928813" y="2471738"/>
            <a:ext cx="95250" cy="11334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6" name="AutoShape 5"/>
          <p:cNvCxnSpPr>
            <a:cxnSpLocks noChangeShapeType="1"/>
          </p:cNvCxnSpPr>
          <p:nvPr/>
        </p:nvCxnSpPr>
        <p:spPr bwMode="auto">
          <a:xfrm flipV="1">
            <a:off x="3490913" y="1423988"/>
            <a:ext cx="95250" cy="8858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2663788" y="1959586"/>
            <a:ext cx="89113" cy="12074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663788" y="3107724"/>
            <a:ext cx="0" cy="4067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2709653"/>
            <a:ext cx="6620615" cy="196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4971075" y="3367332"/>
            <a:ext cx="504056" cy="6039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992380" y="3636111"/>
            <a:ext cx="396044" cy="3539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048164" y="3605213"/>
            <a:ext cx="1620180" cy="2676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475131" y="3847279"/>
            <a:ext cx="573033" cy="913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Bent Arrow 26"/>
          <p:cNvSpPr/>
          <p:nvPr/>
        </p:nvSpPr>
        <p:spPr bwMode="auto">
          <a:xfrm rot="5400000">
            <a:off x="4331985" y="1936097"/>
            <a:ext cx="975138" cy="197022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67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31053" y="2083703"/>
            <a:ext cx="852704" cy="680819"/>
            <a:chOff x="231053" y="2083703"/>
            <a:chExt cx="852704" cy="680819"/>
          </a:xfrm>
        </p:grpSpPr>
        <p:sp>
          <p:nvSpPr>
            <p:cNvPr id="28" name="Up Arrow 27"/>
            <p:cNvSpPr/>
            <p:nvPr/>
          </p:nvSpPr>
          <p:spPr bwMode="auto">
            <a:xfrm>
              <a:off x="850213" y="2083703"/>
              <a:ext cx="233544" cy="680819"/>
            </a:xfrm>
            <a:prstGeom prst="upArrow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1400" b="1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1053" y="2292906"/>
              <a:ext cx="850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rebuchet MS" pitchFamily="34" charset="0"/>
                </a:rPr>
                <a:t>dB/dt</a:t>
              </a:r>
              <a:endParaRPr lang="en-US" dirty="0">
                <a:latin typeface="Trebuchet MS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241992" y="2666547"/>
            <a:ext cx="852704" cy="680819"/>
            <a:chOff x="231053" y="2083703"/>
            <a:chExt cx="852704" cy="680819"/>
          </a:xfrm>
        </p:grpSpPr>
        <p:sp>
          <p:nvSpPr>
            <p:cNvPr id="55" name="Up Arrow 54"/>
            <p:cNvSpPr/>
            <p:nvPr/>
          </p:nvSpPr>
          <p:spPr bwMode="auto">
            <a:xfrm>
              <a:off x="850213" y="2083703"/>
              <a:ext cx="233544" cy="680819"/>
            </a:xfrm>
            <a:prstGeom prst="upArrow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1400" b="1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1053" y="2292906"/>
              <a:ext cx="850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dB/dt</a:t>
              </a:r>
              <a:endParaRPr lang="en-US" dirty="0"/>
            </a:p>
          </p:txBody>
        </p:sp>
      </p:grpSp>
      <p:sp>
        <p:nvSpPr>
          <p:cNvPr id="31" name="Oval 30"/>
          <p:cNvSpPr/>
          <p:nvPr/>
        </p:nvSpPr>
        <p:spPr bwMode="auto">
          <a:xfrm>
            <a:off x="2143301" y="2697978"/>
            <a:ext cx="495709" cy="637713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  <p:cxnSp>
        <p:nvCxnSpPr>
          <p:cNvPr id="33" name="Straight Arrow Connector 32"/>
          <p:cNvCxnSpPr>
            <a:stCxn id="31" idx="2"/>
            <a:endCxn id="31" idx="3"/>
          </p:cNvCxnSpPr>
          <p:nvPr/>
        </p:nvCxnSpPr>
        <p:spPr bwMode="auto">
          <a:xfrm>
            <a:off x="2143301" y="3016835"/>
            <a:ext cx="72595" cy="2254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209690" y="1155112"/>
            <a:ext cx="145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FO Coupling loop, involves R</a:t>
            </a:r>
            <a:r>
              <a:rPr lang="en-US" baseline="-25000" dirty="0" smtClean="0">
                <a:latin typeface="Trebuchet MS" pitchFamily="34" charset="0"/>
                <a:sym typeface="Symbol"/>
              </a:rPr>
              <a:t></a:t>
            </a:r>
            <a:endParaRPr lang="en-US" baseline="-25000" dirty="0">
              <a:latin typeface="Trebuchet MS" pitchFamily="34" charset="0"/>
            </a:endParaRPr>
          </a:p>
        </p:txBody>
      </p:sp>
      <p:cxnSp>
        <p:nvCxnSpPr>
          <p:cNvPr id="39" name="Straight Arrow Connector 38"/>
          <p:cNvCxnSpPr>
            <a:endCxn id="31" idx="1"/>
          </p:cNvCxnSpPr>
          <p:nvPr/>
        </p:nvCxnSpPr>
        <p:spPr bwMode="auto">
          <a:xfrm>
            <a:off x="1536405" y="1959586"/>
            <a:ext cx="679491" cy="8317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4639044" y="1155112"/>
            <a:ext cx="384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rebuchet MS" pitchFamily="34" charset="0"/>
              </a:rPr>
              <a:t>R</a:t>
            </a:r>
            <a:r>
              <a:rPr lang="en-US" i="1" baseline="-25000" dirty="0" smtClean="0">
                <a:latin typeface="Trebuchet MS" pitchFamily="34" charset="0"/>
                <a:sym typeface="Symbol"/>
              </a:rPr>
              <a:t></a:t>
            </a:r>
            <a:r>
              <a:rPr lang="en-US" dirty="0" smtClean="0">
                <a:latin typeface="Trebuchet MS" pitchFamily="34" charset="0"/>
                <a:sym typeface="Symbol"/>
              </a:rPr>
              <a:t>, this is a connection between “top”and “bottom” layer strands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3490913" y="1440308"/>
            <a:ext cx="1112633" cy="426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2757488" y="1440308"/>
            <a:ext cx="1846058" cy="10981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Oval 44"/>
          <p:cNvSpPr/>
          <p:nvPr/>
        </p:nvSpPr>
        <p:spPr bwMode="auto">
          <a:xfrm>
            <a:off x="1390662" y="2709653"/>
            <a:ext cx="236229" cy="927364"/>
          </a:xfrm>
          <a:prstGeom prst="ellipse">
            <a:avLst/>
          </a:prstGeom>
          <a:noFill/>
          <a:ln w="5080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4008408"/>
            <a:ext cx="1300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EO Loop, R</a:t>
            </a:r>
            <a:r>
              <a:rPr lang="en-US" sz="2000" baseline="-25000" dirty="0" smtClean="0"/>
              <a:t>//</a:t>
            </a:r>
            <a:endParaRPr lang="en-US" sz="2000" baseline="-25000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231053" y="3129567"/>
            <a:ext cx="1069110" cy="7691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Oval 48"/>
          <p:cNvSpPr/>
          <p:nvPr/>
        </p:nvSpPr>
        <p:spPr bwMode="auto">
          <a:xfrm rot="2679281" flipV="1">
            <a:off x="4613888" y="3577024"/>
            <a:ext cx="939550" cy="181566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4427984" y="3867150"/>
            <a:ext cx="655679" cy="4644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803856" y="4331573"/>
            <a:ext cx="51885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buchet MS" pitchFamily="34" charset="0"/>
              </a:rPr>
              <a:t>Old EO Loop Transformed, would imply strand 1 having continuous contact with strand 2, and 2 with 3, and 3 with 4 etc, all on the strand faces. In fact this is true, but the R involved can be high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16116" y="1774648"/>
            <a:ext cx="3436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In the Roebel cable this would mean left and right side connections, and these don’t exist</a:t>
            </a:r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70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1143000"/>
          </a:xfrm>
        </p:spPr>
        <p:txBody>
          <a:bodyPr/>
          <a:lstStyle/>
          <a:p>
            <a:r>
              <a:rPr lang="en-US" dirty="0" smtClean="0"/>
              <a:t>Use of Rutherford Expressions for Roebel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2796"/>
            <a:ext cx="7772400" cy="756084"/>
          </a:xfrm>
        </p:spPr>
        <p:txBody>
          <a:bodyPr/>
          <a:lstStyle/>
          <a:p>
            <a:r>
              <a:rPr lang="en-US" sz="2000" dirty="0" smtClean="0">
                <a:sym typeface="Symbol"/>
              </a:rPr>
              <a:t>For Rutherford cables the AC Loss expressions for coupling loss per cycle per m</a:t>
            </a:r>
            <a:r>
              <a:rPr lang="en-US" sz="2000" baseline="30000" dirty="0" smtClean="0">
                <a:sym typeface="Symbol"/>
              </a:rPr>
              <a:t>3</a:t>
            </a:r>
            <a:r>
              <a:rPr lang="en-US" sz="2000" dirty="0" smtClean="0">
                <a:sym typeface="Symbol"/>
              </a:rPr>
              <a:t> are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475261"/>
              </p:ext>
            </p:extLst>
          </p:nvPr>
        </p:nvGraphicFramePr>
        <p:xfrm>
          <a:off x="791580" y="2533891"/>
          <a:ext cx="4668552" cy="81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6" name="Equation" r:id="rId3" imgW="3048000" imgH="482600" progId="Equation.3">
                  <p:embed/>
                </p:oleObj>
              </mc:Choice>
              <mc:Fallback>
                <p:oleObj name="Equation" r:id="rId3" imgW="3048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0" y="2533891"/>
                        <a:ext cx="4668552" cy="815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265806"/>
              </p:ext>
            </p:extLst>
          </p:nvPr>
        </p:nvGraphicFramePr>
        <p:xfrm>
          <a:off x="1079612" y="3392996"/>
          <a:ext cx="3816424" cy="86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7" name="Equation" r:id="rId5" imgW="2120900" imgH="482600" progId="Equation.3">
                  <p:embed/>
                </p:oleObj>
              </mc:Choice>
              <mc:Fallback>
                <p:oleObj name="Equation" r:id="rId5" imgW="2120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612" y="3392996"/>
                        <a:ext cx="3816424" cy="869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16116" y="2749915"/>
            <a:ext cx="68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</a:t>
            </a:r>
          </a:p>
          <a:p>
            <a:endParaRPr lang="en-US" dirty="0"/>
          </a:p>
          <a:p>
            <a:r>
              <a:rPr lang="en-US" dirty="0" smtClean="0"/>
              <a:t>EO</a:t>
            </a:r>
            <a:endParaRPr lang="en-US" dirty="0"/>
          </a:p>
        </p:txBody>
      </p:sp>
      <p:pic>
        <p:nvPicPr>
          <p:cNvPr id="5532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83" y="2675994"/>
            <a:ext cx="2332931" cy="67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Up Arrow 12"/>
          <p:cNvSpPr/>
          <p:nvPr/>
        </p:nvSpPr>
        <p:spPr bwMode="auto">
          <a:xfrm>
            <a:off x="7673561" y="3446188"/>
            <a:ext cx="172016" cy="50405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7272300" y="2312876"/>
            <a:ext cx="573277" cy="180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36396" y="2060848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36396" y="369821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3" y="4239077"/>
            <a:ext cx="7017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Realizing that Rc is infinite, then both field applied to the face and field applied to the edge of the Roebel cable will follow</a:t>
            </a:r>
            <a:endParaRPr lang="en-US" dirty="0">
              <a:latin typeface="Trebuchet MS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598633"/>
              </p:ext>
            </p:extLst>
          </p:nvPr>
        </p:nvGraphicFramePr>
        <p:xfrm>
          <a:off x="1527400" y="4913984"/>
          <a:ext cx="2809179" cy="90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8" name="Equation" r:id="rId8" imgW="1498320" imgH="482400" progId="Equation.3">
                  <p:embed/>
                </p:oleObj>
              </mc:Choice>
              <mc:Fallback>
                <p:oleObj name="Equation" r:id="rId8" imgW="1498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400" y="4913984"/>
                        <a:ext cx="2809179" cy="904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81706" y="4925580"/>
            <a:ext cx="3694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With different proportionality constants in front for cable face and cable edge orientations and Ra refers to nearest strand contact, e.g., 1-2, 2-3, etc</a:t>
            </a:r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38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024428" cy="1143000"/>
          </a:xfrm>
        </p:spPr>
        <p:txBody>
          <a:bodyPr/>
          <a:lstStyle/>
          <a:p>
            <a:r>
              <a:rPr lang="en-US" sz="2800" dirty="0"/>
              <a:t>Attempt to Create Current Sharing in YBCO Roebel </a:t>
            </a:r>
            <a:r>
              <a:rPr lang="en-US" sz="2800" dirty="0" smtClean="0"/>
              <a:t>Cables--Similarity in Problems, similarity in solutions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482724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i="1" dirty="0" smtClean="0"/>
              <a:t>As-received </a:t>
            </a:r>
            <a:r>
              <a:rPr lang="en-US" sz="2000" b="1" i="1" dirty="0"/>
              <a:t>Roebel </a:t>
            </a:r>
            <a:r>
              <a:rPr lang="en-US" sz="2000" b="1" i="1" dirty="0" smtClean="0"/>
              <a:t>cables have </a:t>
            </a:r>
            <a:r>
              <a:rPr lang="en-US" sz="2000" b="1" i="1" dirty="0"/>
              <a:t>no </a:t>
            </a:r>
            <a:r>
              <a:rPr lang="en-US" sz="2000" b="1" i="1" dirty="0" smtClean="0"/>
              <a:t>coupling --This </a:t>
            </a:r>
            <a:r>
              <a:rPr lang="en-US" sz="2000" b="1" i="1" dirty="0"/>
              <a:t>means no eddy current </a:t>
            </a:r>
            <a:r>
              <a:rPr lang="en-US" sz="2000" b="1" i="1" dirty="0" smtClean="0"/>
              <a:t>magnetization, </a:t>
            </a:r>
            <a:r>
              <a:rPr lang="en-US" sz="2000" b="1" i="1" dirty="0"/>
              <a:t>but also no current sharing</a:t>
            </a:r>
          </a:p>
          <a:p>
            <a:r>
              <a:rPr lang="en-US" sz="2000" dirty="0" smtClean="0"/>
              <a:t>For Rutherford cables, typically ICR is controlled by the oxide layer on the strand surface (or core surface) – this is also true for YBCO</a:t>
            </a:r>
          </a:p>
          <a:p>
            <a:r>
              <a:rPr lang="en-US" sz="2000" dirty="0" smtClean="0"/>
              <a:t>For Rutherford cables this can be manipulated by low T sintering to break down the surface oxide, we could try that (did not work so well, see below) – </a:t>
            </a:r>
            <a:r>
              <a:rPr lang="en-US" sz="2000" b="1" dirty="0" smtClean="0"/>
              <a:t>METHOD 1</a:t>
            </a:r>
          </a:p>
          <a:p>
            <a:r>
              <a:rPr lang="en-US" sz="2000" dirty="0" smtClean="0"/>
              <a:t>A second ICR modification method in Rutherford cables was the use of a deformable Ag-Sn solder, which also replaced the heavy Cu oxide with a lighter one –this is our motivation for using a Sn sheet for contacts in Roebel below – </a:t>
            </a:r>
            <a:r>
              <a:rPr lang="en-US" sz="2000" b="1" dirty="0" smtClean="0"/>
              <a:t>METHOD 2</a:t>
            </a:r>
          </a:p>
          <a:p>
            <a:r>
              <a:rPr lang="en-US" sz="2000" dirty="0" smtClean="0"/>
              <a:t>In some cases, contacts in Rutherford cables were soldered, we also tried this – </a:t>
            </a:r>
            <a:r>
              <a:rPr lang="en-US" sz="2000" b="1" dirty="0" smtClean="0"/>
              <a:t>METHOD 3</a:t>
            </a:r>
          </a:p>
          <a:p>
            <a:r>
              <a:rPr lang="en-US" sz="2000" dirty="0" smtClean="0"/>
              <a:t>We used AC loss and direct I-V to determine the ICR, and asses the results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4250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206" y="0"/>
            <a:ext cx="7772400" cy="764704"/>
          </a:xfrm>
        </p:spPr>
        <p:txBody>
          <a:bodyPr/>
          <a:lstStyle/>
          <a:p>
            <a:r>
              <a:rPr lang="en-US" dirty="0" smtClean="0"/>
              <a:t>Direct Contact Method for ICR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r="18686"/>
          <a:stretch/>
        </p:blipFill>
        <p:spPr bwMode="auto">
          <a:xfrm>
            <a:off x="359532" y="1561024"/>
            <a:ext cx="3643085" cy="22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 rotWithShape="1">
          <a:blip r:embed="rId3">
            <a:lum bright="-31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r="6040"/>
          <a:stretch/>
        </p:blipFill>
        <p:spPr bwMode="auto">
          <a:xfrm>
            <a:off x="4408748" y="1561024"/>
            <a:ext cx="391885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063" y="656692"/>
            <a:ext cx="8527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We can adopt the direct I-V technique used by Arian Verweij in his measurement of ICR in Rutherford cables, see “Electrodynamics of Superconducting cables in Accelerator Magnets, Thesis, University of Twente 1995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5" y="3788649"/>
            <a:ext cx="2664147" cy="58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408748" y="4185084"/>
            <a:ext cx="162018" cy="20028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63114" y="4184983"/>
            <a:ext cx="162018" cy="20028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82834" y="4184983"/>
            <a:ext cx="162018" cy="20028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580112" y="4185084"/>
            <a:ext cx="162018" cy="20028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kumimoji="0" lang="en-US" sz="1400" b="1" i="0" u="none" strike="noStrike" baseline="0" dirty="0">
              <a:solidFill>
                <a:schemeClr val="tx1">
                  <a:alpha val="100000"/>
                </a:schemeClr>
              </a:solidFill>
              <a:effectLst/>
              <a:latin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0766" y="4310435"/>
            <a:ext cx="198968" cy="1513494"/>
            <a:chOff x="4570766" y="4310435"/>
            <a:chExt cx="198968" cy="1513494"/>
          </a:xfrm>
        </p:grpSpPr>
        <p:sp>
          <p:nvSpPr>
            <p:cNvPr id="6" name="Rectangle 5"/>
            <p:cNvSpPr/>
            <p:nvPr/>
          </p:nvSpPr>
          <p:spPr bwMode="auto">
            <a:xfrm>
              <a:off x="4570766" y="4310435"/>
              <a:ext cx="192348" cy="198685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1400" b="1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571363" y="4767327"/>
              <a:ext cx="192348" cy="198685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1400" b="1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577386" y="5186390"/>
              <a:ext cx="192348" cy="198685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1400" b="1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570766" y="5625244"/>
              <a:ext cx="192348" cy="198685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1400" b="1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46306" y="4298047"/>
            <a:ext cx="198968" cy="1513494"/>
            <a:chOff x="4570766" y="4310435"/>
            <a:chExt cx="198968" cy="151349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4570766" y="4310435"/>
              <a:ext cx="192348" cy="198685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1400" b="1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571363" y="4767327"/>
              <a:ext cx="192348" cy="198685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1400" b="1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577386" y="5186390"/>
              <a:ext cx="192348" cy="198685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1400" b="1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0766" y="5625244"/>
              <a:ext cx="192348" cy="198685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1400" b="1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81144" y="4311803"/>
            <a:ext cx="198968" cy="1513494"/>
            <a:chOff x="4570766" y="4310435"/>
            <a:chExt cx="198968" cy="15134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570766" y="4310435"/>
              <a:ext cx="192348" cy="198685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1400" b="1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571363" y="4767327"/>
              <a:ext cx="192348" cy="198685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1400" b="1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77386" y="5186390"/>
              <a:ext cx="192348" cy="198685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1400" b="1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570766" y="5625244"/>
              <a:ext cx="192348" cy="198685"/>
            </a:xfrm>
            <a:prstGeom prst="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rtlCol="0" anchor="t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1400" b="1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5063" y="4420671"/>
            <a:ext cx="352683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Our case corresponds to his Eq 4.46 b, except that the Ra used there is slightly different, and given that our cable length is equal to Lp, we get</a:t>
            </a:r>
          </a:p>
          <a:p>
            <a:r>
              <a:rPr lang="en-US" dirty="0" smtClean="0">
                <a:latin typeface="Trebuchet MS" pitchFamily="34" charset="0"/>
              </a:rPr>
              <a:t>Ra = 2Rmax</a:t>
            </a:r>
            <a:endParaRPr lang="en-US" dirty="0">
              <a:latin typeface="Trebuchet MS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7128284" y="1746104"/>
            <a:ext cx="648072" cy="6387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7488324" y="2600908"/>
            <a:ext cx="576064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526339" y="1376772"/>
            <a:ext cx="107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R// only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64387" y="2384884"/>
            <a:ext cx="97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Rc as well</a:t>
            </a:r>
            <a:endParaRPr lang="en-US" dirty="0"/>
          </a:p>
        </p:txBody>
      </p:sp>
      <p:sp>
        <p:nvSpPr>
          <p:cNvPr id="69633" name="TextBox 69632"/>
          <p:cNvSpPr txBox="1"/>
          <p:nvPr/>
        </p:nvSpPr>
        <p:spPr>
          <a:xfrm>
            <a:off x="6368177" y="1376772"/>
            <a:ext cx="7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Rmax</a:t>
            </a:r>
            <a:endParaRPr lang="en-US" dirty="0"/>
          </a:p>
        </p:txBody>
      </p:sp>
      <p:sp>
        <p:nvSpPr>
          <p:cNvPr id="69637" name="TextBox 69636"/>
          <p:cNvSpPr txBox="1"/>
          <p:nvPr/>
        </p:nvSpPr>
        <p:spPr>
          <a:xfrm>
            <a:off x="6084168" y="4185084"/>
            <a:ext cx="2588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Another way to see this is that we have N resistors in parallel, and N/2 series segments of these</a:t>
            </a:r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72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62288" y="0"/>
            <a:ext cx="6043612" cy="858838"/>
          </a:xfrm>
        </p:spPr>
        <p:txBody>
          <a:bodyPr/>
          <a:lstStyle/>
          <a:p>
            <a:r>
              <a:rPr lang="en-US" dirty="0" smtClean="0"/>
              <a:t>Wiring of the cable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7950" y="476250"/>
            <a:ext cx="9036050" cy="1695450"/>
          </a:xfrm>
        </p:spPr>
        <p:txBody>
          <a:bodyPr/>
          <a:lstStyle/>
          <a:p>
            <a:r>
              <a:rPr lang="en-US" sz="2000" dirty="0" smtClean="0"/>
              <a:t>Number of tapes: 15</a:t>
            </a:r>
          </a:p>
          <a:p>
            <a:r>
              <a:rPr lang="en-US" sz="2000" dirty="0" smtClean="0"/>
              <a:t>Current contact on one end of the cable – tape no. 2</a:t>
            </a:r>
          </a:p>
          <a:p>
            <a:r>
              <a:rPr lang="en-US" sz="2000" dirty="0" smtClean="0"/>
              <a:t>Current contact on the other end of the cable  – tape no. 10</a:t>
            </a:r>
          </a:p>
          <a:p>
            <a:r>
              <a:rPr lang="en-US" sz="2000" dirty="0" smtClean="0"/>
              <a:t>DC power supply: HP6634 A (1 A – 100 V)</a:t>
            </a:r>
          </a:p>
          <a:p>
            <a:r>
              <a:rPr lang="en-US" sz="2000" dirty="0" smtClean="0"/>
              <a:t>Voltmeter: Keithley 2182A nanovoltmeter</a:t>
            </a:r>
          </a:p>
          <a:p>
            <a:r>
              <a:rPr lang="en-US" sz="2000" dirty="0" smtClean="0"/>
              <a:t>Pairs of the potential taps used for voltage measurements: 1-2, 1-3, 1-4, …. 1-15 </a:t>
            </a:r>
          </a:p>
          <a:p>
            <a:endParaRPr lang="en-US" dirty="0" smtClean="0"/>
          </a:p>
        </p:txBody>
      </p:sp>
      <p:pic>
        <p:nvPicPr>
          <p:cNvPr id="7172" name="Picture 3" descr="DSCN0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2" b="33762"/>
          <a:stretch>
            <a:fillRect/>
          </a:stretch>
        </p:blipFill>
        <p:spPr bwMode="auto">
          <a:xfrm>
            <a:off x="2574925" y="2701925"/>
            <a:ext cx="5943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DSCN08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2" b="12607"/>
          <a:stretch>
            <a:fillRect/>
          </a:stretch>
        </p:blipFill>
        <p:spPr bwMode="auto">
          <a:xfrm>
            <a:off x="684213" y="4257675"/>
            <a:ext cx="54006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6300788" y="4295775"/>
            <a:ext cx="2843212" cy="9223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Trebuchet MS" pitchFamily="34" charset="0"/>
              </a:rPr>
              <a:t>Cable Provided by Industrial Research Limited, IRL</a:t>
            </a:r>
          </a:p>
        </p:txBody>
      </p:sp>
    </p:spTree>
    <p:extLst>
      <p:ext uri="{BB962C8B-B14F-4D97-AF65-F5344CB8AC3E}">
        <p14:creationId xmlns:p14="http://schemas.microsoft.com/office/powerpoint/2010/main" val="726413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47700" y="188913"/>
            <a:ext cx="7772400" cy="1143000"/>
          </a:xfrm>
        </p:spPr>
        <p:txBody>
          <a:bodyPr/>
          <a:lstStyle/>
          <a:p>
            <a:r>
              <a:rPr lang="en-US" dirty="0" smtClean="0"/>
              <a:t>Pressure application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47700" y="1052513"/>
            <a:ext cx="7772400" cy="8302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/>
              <a:t>Pressure was applied by adding stainless steel plates on top of the G-10 top plate, both were free to move up and down but stabilized laterally by guide rods</a:t>
            </a:r>
          </a:p>
        </p:txBody>
      </p:sp>
      <p:pic>
        <p:nvPicPr>
          <p:cNvPr id="8196" name="Picture 4" descr="DSCN0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1" t="60159" r="24582" b="24693"/>
          <a:stretch>
            <a:fillRect/>
          </a:stretch>
        </p:blipFill>
        <p:spPr bwMode="auto">
          <a:xfrm>
            <a:off x="511175" y="2457450"/>
            <a:ext cx="77866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374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400" b="1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400" b="1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15317</TotalTime>
  <Words>1423</Words>
  <Application>Microsoft Office PowerPoint</Application>
  <PresentationFormat>On-screen Show (4:3)</PresentationFormat>
  <Paragraphs>121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Theme1</vt:lpstr>
      <vt:lpstr>KGPlot</vt:lpstr>
      <vt:lpstr>Equation</vt:lpstr>
      <vt:lpstr>Contact Resistance, Current Sharing, Coupling Currents, and Magnetization for Coated Conductor Roebel Cables and CORC cables for HEP Applications</vt:lpstr>
      <vt:lpstr>YBCO Roebel in HEP Context</vt:lpstr>
      <vt:lpstr>The Roebel is a topological transformation of a Rutherford Cable</vt:lpstr>
      <vt:lpstr>Topological equivalence of coupling current paths in Roebel and Rutherford cables</vt:lpstr>
      <vt:lpstr>Use of Rutherford Expressions for Roebel</vt:lpstr>
      <vt:lpstr>Attempt to Create Current Sharing in YBCO Roebel Cables--Similarity in Problems, similarity in solutions</vt:lpstr>
      <vt:lpstr>Direct Contact Method for ICR</vt:lpstr>
      <vt:lpstr>Wiring of the cable</vt:lpstr>
      <vt:lpstr>Pressure application</vt:lpstr>
      <vt:lpstr>Direct I-V ICR Results</vt:lpstr>
      <vt:lpstr>4.2 K NbTi Rutherford cables, FO</vt:lpstr>
      <vt:lpstr>AC Loss Results  magnetization</vt:lpstr>
      <vt:lpstr>Calculating the Loss slope II</vt:lpstr>
      <vt:lpstr>Coupling Schematic in Bean Terms</vt:lpstr>
      <vt:lpstr>CORC Cable for AC Loss Measurement</vt:lpstr>
      <vt:lpstr>Loss per meter of cable per cycle CORC cable</vt:lpstr>
      <vt:lpstr>PowerPoint Presentation</vt:lpstr>
      <vt:lpstr>Loss per meter of cable per cycle CORC cable II</vt:lpstr>
      <vt:lpstr>Loss per meter of cable per cycle CORC cable III</vt:lpstr>
      <vt:lpstr>Summary-and Questions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Mohit Bhatia</dc:creator>
  <cp:lastModifiedBy>mike</cp:lastModifiedBy>
  <cp:revision>438</cp:revision>
  <dcterms:created xsi:type="dcterms:W3CDTF">2006-03-04T15:33:42Z</dcterms:created>
  <dcterms:modified xsi:type="dcterms:W3CDTF">2012-10-09T04:04:35Z</dcterms:modified>
</cp:coreProperties>
</file>